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notesMasterIdLst>
    <p:notesMasterId r:id="rId27"/>
  </p:notesMasterIdLst>
  <p:sldIdLst>
    <p:sldId id="287" r:id="rId2"/>
    <p:sldId id="284" r:id="rId3"/>
    <p:sldId id="256" r:id="rId4"/>
    <p:sldId id="259" r:id="rId5"/>
    <p:sldId id="257" r:id="rId6"/>
    <p:sldId id="258" r:id="rId7"/>
    <p:sldId id="260" r:id="rId8"/>
    <p:sldId id="261" r:id="rId9"/>
    <p:sldId id="264" r:id="rId10"/>
    <p:sldId id="263" r:id="rId11"/>
    <p:sldId id="262" r:id="rId12"/>
    <p:sldId id="265" r:id="rId13"/>
    <p:sldId id="267" r:id="rId14"/>
    <p:sldId id="269" r:id="rId15"/>
    <p:sldId id="268" r:id="rId16"/>
    <p:sldId id="266" r:id="rId17"/>
    <p:sldId id="273" r:id="rId18"/>
    <p:sldId id="274" r:id="rId19"/>
    <p:sldId id="278" r:id="rId20"/>
    <p:sldId id="275" r:id="rId21"/>
    <p:sldId id="277" r:id="rId22"/>
    <p:sldId id="279" r:id="rId23"/>
    <p:sldId id="281" r:id="rId24"/>
    <p:sldId id="283" r:id="rId25"/>
    <p:sldId id="288" r:id="rId2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199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53D8B5A-5D8D-452D-90E6-0D1B3D1280E4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61F6C10-EF1C-43C2-8673-6C98A6B5E957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523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F6C10-EF1C-43C2-8673-6C98A6B5E957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E0A643-7C3C-4B48-846F-BDCE0CEAB617}" type="datetimeFigureOut">
              <a:rPr lang="fa-IR" smtClean="0"/>
              <a:pPr/>
              <a:t>12/25/1438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6173D52-EB8B-4CBE-B2B4-E1D32A3DAE48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6" y="571480"/>
            <a:ext cx="6038840" cy="1143000"/>
          </a:xfrm>
        </p:spPr>
        <p:txBody>
          <a:bodyPr>
            <a:normAutofit/>
          </a:bodyPr>
          <a:lstStyle/>
          <a:p>
            <a:r>
              <a:rPr lang="fa-IR" sz="3200" dirty="0" smtClean="0"/>
              <a:t>گروه هاي سني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sz="2800" i="1" dirty="0"/>
              <a:t>- </a:t>
            </a:r>
            <a:r>
              <a:rPr lang="fa-IR" sz="2800" dirty="0"/>
              <a:t>با وجودی که تنها در </a:t>
            </a:r>
            <a:r>
              <a:rPr lang="fa-IR" sz="2800" b="1" dirty="0"/>
              <a:t>0.01</a:t>
            </a:r>
            <a:r>
              <a:rPr lang="fa-IR" sz="2800" dirty="0"/>
              <a:t>درصد زایمانهای سال 95سن مادر زیر 18سال بوده امادر % </a:t>
            </a:r>
            <a:r>
              <a:rPr lang="fa-IR" sz="2800" dirty="0" smtClean="0"/>
              <a:t>2.22مواردفوت </a:t>
            </a:r>
            <a:r>
              <a:rPr lang="fa-IR" sz="2800" dirty="0"/>
              <a:t>شده سن مادر زیر 18سال بوده است.</a:t>
            </a:r>
            <a:br>
              <a:rPr lang="fa-IR" sz="2800" dirty="0"/>
            </a:br>
            <a:r>
              <a:rPr lang="fa-IR" sz="2800" i="1" dirty="0"/>
              <a:t>- </a:t>
            </a:r>
            <a:r>
              <a:rPr lang="fa-IR" sz="2800" dirty="0"/>
              <a:t>در 12.21درصد از کل زایمانها سن مادر بالای 35سال بوده ولی در %30موارد مرگها، سن مادر</a:t>
            </a:r>
            <a:br>
              <a:rPr lang="fa-IR" sz="2800" dirty="0"/>
            </a:br>
            <a:r>
              <a:rPr lang="fa-IR" sz="2800" dirty="0"/>
              <a:t>بالای 35سال بوده است</a:t>
            </a:r>
            <a:r>
              <a:rPr lang="fa-IR" sz="2800" dirty="0" smtClean="0"/>
              <a:t> 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4" y="274638"/>
            <a:ext cx="2066916" cy="1143000"/>
          </a:xfrm>
        </p:spPr>
        <p:txBody>
          <a:bodyPr>
            <a:normAutofit/>
          </a:bodyPr>
          <a:lstStyle/>
          <a:p>
            <a:r>
              <a:rPr lang="fa-IR" sz="3200" dirty="0" smtClean="0"/>
              <a:t>تعداد بارداري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i="1" dirty="0"/>
              <a:t>- </a:t>
            </a:r>
            <a:r>
              <a:rPr lang="fa-IR" dirty="0"/>
              <a:t>% 25مرگ های اتفاق افتاده در مادران با بارداری اول بوده است و این در حالی است که در % 34/5</a:t>
            </a:r>
            <a:br>
              <a:rPr lang="fa-IR" dirty="0"/>
            </a:br>
            <a:r>
              <a:rPr lang="fa-IR" dirty="0"/>
              <a:t>کل زایمان ها مادر بارداری اول را تجربه می کرده است.</a:t>
            </a:r>
            <a:br>
              <a:rPr lang="fa-IR" dirty="0"/>
            </a:br>
            <a:r>
              <a:rPr lang="fa-IR" dirty="0" smtClean="0"/>
              <a:t>در </a:t>
            </a:r>
            <a:r>
              <a:rPr lang="fa-IR" dirty="0"/>
              <a:t>% 12/5مادران فوت شده تعداد بارداری پنج و یا بیشتر بوده است در صورتیکه تنها در</a:t>
            </a:r>
            <a:br>
              <a:rPr lang="fa-IR" dirty="0"/>
            </a:br>
            <a:r>
              <a:rPr lang="fa-IR" b="1" dirty="0"/>
              <a:t>0.05</a:t>
            </a:r>
            <a:r>
              <a:rPr lang="fa-IR" dirty="0"/>
              <a:t>درصد زایمانهای سال 95بارداری پنجم وبالاتر بوده است.</a:t>
            </a:r>
            <a:br>
              <a:rPr lang="fa-IR" dirty="0"/>
            </a:br>
            <a:r>
              <a:rPr lang="fa-IR" dirty="0" smtClean="0"/>
              <a:t>فاصله </a:t>
            </a:r>
            <a:r>
              <a:rPr lang="fa-IR" dirty="0"/>
              <a:t>دو بارداری آخر کمتر از دو سال %21بوده است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428604"/>
            <a:ext cx="4500594" cy="928694"/>
          </a:xfrm>
        </p:spPr>
        <p:txBody>
          <a:bodyPr>
            <a:normAutofit fontScale="90000"/>
          </a:bodyPr>
          <a:lstStyle/>
          <a:p>
            <a:r>
              <a:rPr lang="fa-IR" sz="3100" dirty="0" smtClean="0"/>
              <a:t>مراقبت بارداري</a:t>
            </a:r>
            <a:r>
              <a:rPr lang="fa-IR" b="1" dirty="0" smtClean="0"/>
              <a:t/>
            </a:r>
            <a:br>
              <a:rPr lang="fa-IR" b="1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/>
              <a:t>-در </a:t>
            </a:r>
            <a:r>
              <a:rPr lang="fa-IR" dirty="0"/>
              <a:t>%60موارد مرگ مادر، مراقبت پیش از بارداری انجام نشده است . در %33موارد مراقبت </a:t>
            </a:r>
            <a:r>
              <a:rPr lang="fa-IR" dirty="0" smtClean="0"/>
              <a:t>پیش از </a:t>
            </a:r>
            <a:r>
              <a:rPr lang="fa-IR" dirty="0"/>
              <a:t>بارداری انجام شده و در </a:t>
            </a:r>
            <a:r>
              <a:rPr lang="fa-IR" dirty="0" smtClean="0"/>
              <a:t>% 7موارد </a:t>
            </a:r>
            <a:r>
              <a:rPr lang="fa-IR" dirty="0"/>
              <a:t>گزارشی از انجام یا عدم انجام مراقبت پیش از بارداری آنها</a:t>
            </a:r>
            <a:br>
              <a:rPr lang="fa-IR" dirty="0"/>
            </a:br>
            <a:r>
              <a:rPr lang="fa-IR" dirty="0"/>
              <a:t>بدست نیامده است. (در سال گذشته این میزان % 77بوده است)</a:t>
            </a:r>
            <a:br>
              <a:rPr lang="fa-IR" dirty="0"/>
            </a:br>
            <a:r>
              <a:rPr lang="fa-IR" dirty="0" smtClean="0"/>
              <a:t>-در </a:t>
            </a:r>
            <a:r>
              <a:rPr lang="fa-IR" dirty="0"/>
              <a:t>% 73موارد مرگ مادر یک فاکتور در معرض خطر وجود داشته است.</a:t>
            </a:r>
            <a:br>
              <a:rPr lang="fa-IR" dirty="0"/>
            </a:br>
            <a:r>
              <a:rPr lang="fa-IR" dirty="0" smtClean="0"/>
              <a:t>در </a:t>
            </a:r>
            <a:r>
              <a:rPr lang="fa-IR" dirty="0"/>
              <a:t>%9موارد مرگ مادر تاریخچه اعتیاد به مواد مخدر وجود داشته است .( در مدت مشابه </a:t>
            </a:r>
            <a:r>
              <a:rPr lang="fa-IR" dirty="0" smtClean="0"/>
              <a:t>سال گذشته </a:t>
            </a:r>
            <a:r>
              <a:rPr lang="fa-IR" dirty="0"/>
              <a:t>%7بوده است)</a:t>
            </a:r>
            <a:br>
              <a:rPr lang="fa-IR" dirty="0"/>
            </a:br>
            <a:r>
              <a:rPr lang="fa-IR" dirty="0" smtClean="0"/>
              <a:t>-در </a:t>
            </a:r>
            <a:r>
              <a:rPr lang="fa-IR" dirty="0"/>
              <a:t>%74موارد مرگ مادر ، بارداری خواسته بوده است(.این میزان در سال گذشته %79بوده است.)</a:t>
            </a:r>
            <a:br>
              <a:rPr lang="fa-IR" dirty="0"/>
            </a:br>
            <a:r>
              <a:rPr lang="fa-IR" dirty="0"/>
              <a:t>%39 </a:t>
            </a:r>
            <a:r>
              <a:rPr lang="fa-IR" dirty="0" smtClean="0"/>
              <a:t>موارد </a:t>
            </a:r>
            <a:r>
              <a:rPr lang="fa-IR" dirty="0"/>
              <a:t>تعداد مراقبت ها متناسب با سن بارداری نبوده است. (در سال گذشته این شاخص % </a:t>
            </a:r>
            <a:r>
              <a:rPr lang="fa-IR" dirty="0" smtClean="0"/>
              <a:t>43بوده </a:t>
            </a:r>
            <a:r>
              <a:rPr lang="fa-IR" dirty="0"/>
              <a:t>است)</a:t>
            </a:r>
            <a:br>
              <a:rPr lang="fa-IR" dirty="0"/>
            </a:br>
            <a:r>
              <a:rPr lang="fa-IR" dirty="0" smtClean="0"/>
              <a:t>-در </a:t>
            </a:r>
            <a:r>
              <a:rPr lang="fa-IR" dirty="0"/>
              <a:t>% 62موارد مرگ مادر مراقبت دوران بارداری در زمان مناسب شروع شده است(.در </a:t>
            </a:r>
            <a:r>
              <a:rPr lang="fa-IR" dirty="0" smtClean="0"/>
              <a:t>سال گذشته </a:t>
            </a:r>
            <a:r>
              <a:rPr lang="fa-IR" dirty="0"/>
              <a:t>این شاخص % 57بوده است </a:t>
            </a:r>
            <a:r>
              <a:rPr lang="fa-IR" dirty="0" smtClean="0"/>
              <a:t>).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000528" cy="1143000"/>
          </a:xfrm>
        </p:spPr>
        <p:txBody>
          <a:bodyPr/>
          <a:lstStyle/>
          <a:p>
            <a:r>
              <a:rPr lang="fa-IR" sz="2800" dirty="0" smtClean="0"/>
              <a:t>شاخص توده بدني مادر</a:t>
            </a:r>
            <a:r>
              <a:rPr lang="en-US" sz="2800" dirty="0" smtClean="0"/>
              <a:t>BMI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/>
            </a:r>
            <a:br>
              <a:rPr lang="en-US" b="1" dirty="0"/>
            </a:br>
            <a:r>
              <a:rPr lang="fa-IR" dirty="0"/>
              <a:t>از بین موارد مرگ مادری ، % 4/83موارد کم وزن، % 32/21در محدوده طبیعی، % 13/86دارای </a:t>
            </a:r>
            <a:r>
              <a:rPr lang="fa-IR" dirty="0" smtClean="0"/>
              <a:t>اضافه وزن </a:t>
            </a:r>
            <a:r>
              <a:rPr lang="fa-IR" dirty="0"/>
              <a:t>و % 13/48چاق بوده اند. در % 35/58موارد گروه وزنی مشخص نشده است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274638"/>
            <a:ext cx="2995610" cy="1143000"/>
          </a:xfrm>
        </p:spPr>
        <p:txBody>
          <a:bodyPr>
            <a:normAutofit/>
          </a:bodyPr>
          <a:lstStyle/>
          <a:p>
            <a:r>
              <a:rPr lang="fa-IR" sz="2400" b="1" dirty="0" smtClean="0"/>
              <a:t>مقطع فوت مادران فوت شده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dirty="0"/>
              <a:t>%25 </a:t>
            </a:r>
            <a:r>
              <a:rPr lang="fa-IR" dirty="0" smtClean="0"/>
              <a:t>در </a:t>
            </a:r>
            <a:r>
              <a:rPr lang="fa-IR" dirty="0"/>
              <a:t>زمان بارداری ( در سال گذشته %26بوده است)</a:t>
            </a:r>
            <a:br>
              <a:rPr lang="fa-IR" dirty="0"/>
            </a:br>
            <a:r>
              <a:rPr lang="fa-IR" dirty="0"/>
              <a:t>%7 </a:t>
            </a:r>
            <a:r>
              <a:rPr lang="fa-IR" dirty="0" smtClean="0"/>
              <a:t>در </a:t>
            </a:r>
            <a:r>
              <a:rPr lang="fa-IR" dirty="0"/>
              <a:t>زمان زایمان ( در سال گذشته %4بوده است)</a:t>
            </a:r>
            <a:br>
              <a:rPr lang="fa-IR" dirty="0"/>
            </a:br>
            <a:r>
              <a:rPr lang="fa-IR" dirty="0"/>
              <a:t>%68 </a:t>
            </a:r>
            <a:r>
              <a:rPr lang="fa-IR" dirty="0" smtClean="0"/>
              <a:t>پس </a:t>
            </a:r>
            <a:r>
              <a:rPr lang="fa-IR" dirty="0"/>
              <a:t>از خاتمه بارداری (در سال گذشته %70بوده </a:t>
            </a:r>
            <a:r>
              <a:rPr lang="fa-IR" dirty="0" smtClean="0"/>
              <a:t>است) .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066" y="642918"/>
            <a:ext cx="5143536" cy="71438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محل فوت مادران فوت شده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8229600" cy="4768865"/>
          </a:xfrm>
        </p:spPr>
        <p:txBody>
          <a:bodyPr>
            <a:normAutofit/>
          </a:bodyPr>
          <a:lstStyle/>
          <a:p>
            <a:r>
              <a:rPr lang="fa-IR" b="1" dirty="0"/>
              <a:t/>
            </a:r>
            <a:br>
              <a:rPr lang="fa-IR" b="1" dirty="0"/>
            </a:br>
            <a:r>
              <a:rPr lang="fa-IR" b="1" dirty="0" smtClean="0"/>
              <a:t>-</a:t>
            </a:r>
            <a:r>
              <a:rPr lang="fa-IR" dirty="0" smtClean="0"/>
              <a:t>% </a:t>
            </a:r>
            <a:r>
              <a:rPr lang="fa-IR" dirty="0"/>
              <a:t>12 </a:t>
            </a:r>
            <a:r>
              <a:rPr lang="fa-IR" dirty="0" smtClean="0"/>
              <a:t>در </a:t>
            </a:r>
            <a:r>
              <a:rPr lang="fa-IR" dirty="0"/>
              <a:t>منزل (در سال گذشته % 9بوده </a:t>
            </a:r>
            <a:r>
              <a:rPr lang="fa-IR" dirty="0" smtClean="0"/>
              <a:t>است)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-%</a:t>
            </a:r>
            <a:r>
              <a:rPr lang="fa-IR" dirty="0"/>
              <a:t>3.5 </a:t>
            </a:r>
            <a:r>
              <a:rPr lang="fa-IR" dirty="0" smtClean="0"/>
              <a:t>در </a:t>
            </a:r>
            <a:r>
              <a:rPr lang="fa-IR" dirty="0"/>
              <a:t>بین راه ( در سال گدشته %4بوده است)</a:t>
            </a:r>
            <a:br>
              <a:rPr lang="fa-IR" dirty="0"/>
            </a:br>
            <a:r>
              <a:rPr lang="fa-IR" dirty="0" smtClean="0"/>
              <a:t>-% 0.5تسهیلات </a:t>
            </a:r>
            <a:r>
              <a:rPr lang="fa-IR" dirty="0"/>
              <a:t>زایمانی ( در سال گذشته هیچ مورد ی </a:t>
            </a:r>
            <a:r>
              <a:rPr lang="fa-IR" dirty="0" smtClean="0"/>
              <a:t>اتفاق </a:t>
            </a:r>
            <a:r>
              <a:rPr lang="fa-IR" dirty="0"/>
              <a:t>نیافتاده است</a:t>
            </a:r>
            <a:r>
              <a:rPr lang="fa-IR" dirty="0" smtClean="0"/>
              <a:t>) 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-%</a:t>
            </a:r>
            <a:r>
              <a:rPr lang="fa-IR" dirty="0"/>
              <a:t>84 </a:t>
            </a:r>
            <a:r>
              <a:rPr lang="fa-IR" dirty="0" smtClean="0"/>
              <a:t>در </a:t>
            </a:r>
            <a:r>
              <a:rPr lang="fa-IR" dirty="0"/>
              <a:t>بیمارستان فوت شده اند.( در سال گذشته </a:t>
            </a:r>
            <a:r>
              <a:rPr lang="fa-IR" dirty="0" smtClean="0"/>
              <a:t>%87در </a:t>
            </a:r>
            <a:r>
              <a:rPr lang="fa-IR" dirty="0"/>
              <a:t>بیمارستان</a:t>
            </a:r>
            <a:r>
              <a:rPr lang="fa-IR" dirty="0" smtClean="0"/>
              <a:t> )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3571900" cy="114300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محل زایمان مادران فوت شده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-در </a:t>
            </a:r>
            <a:r>
              <a:rPr lang="fa-IR" dirty="0"/>
              <a:t>% 6موارد مرگ مادر، زایمان در منزل انجام شده است در حالی که تنها % </a:t>
            </a:r>
            <a:r>
              <a:rPr lang="fa-IR" dirty="0" smtClean="0"/>
              <a:t>7/.کل </a:t>
            </a:r>
            <a:r>
              <a:rPr lang="fa-IR" dirty="0"/>
              <a:t>زایمان ها در منزل</a:t>
            </a:r>
            <a:br>
              <a:rPr lang="fa-IR" dirty="0"/>
            </a:br>
            <a:r>
              <a:rPr lang="fa-IR" dirty="0"/>
              <a:t>انجام شده </a:t>
            </a:r>
            <a:r>
              <a:rPr lang="fa-IR" dirty="0" smtClean="0"/>
              <a:t>است</a:t>
            </a:r>
            <a:endParaRPr lang="fa-IR" dirty="0"/>
          </a:p>
          <a:p>
            <a:r>
              <a:rPr lang="fa-IR" dirty="0" smtClean="0"/>
              <a:t>-در </a:t>
            </a:r>
            <a:r>
              <a:rPr lang="fa-IR" dirty="0"/>
              <a:t>% 0/3موارد مرگ مادر زایمان در بین راه انجام شده است در حالی که تنها % </a:t>
            </a:r>
            <a:r>
              <a:rPr lang="fa-IR" dirty="0" smtClean="0"/>
              <a:t>5/.کل </a:t>
            </a:r>
            <a:r>
              <a:rPr lang="fa-IR" dirty="0"/>
              <a:t>زایمان ها در بین</a:t>
            </a:r>
            <a:br>
              <a:rPr lang="fa-IR" dirty="0"/>
            </a:br>
            <a:r>
              <a:rPr lang="fa-IR" dirty="0"/>
              <a:t>راه انجام شده </a:t>
            </a:r>
            <a:r>
              <a:rPr lang="fa-IR" dirty="0" smtClean="0"/>
              <a:t>است </a:t>
            </a:r>
          </a:p>
          <a:p>
            <a:r>
              <a:rPr lang="fa-IR" dirty="0" smtClean="0"/>
              <a:t>-در </a:t>
            </a:r>
            <a:r>
              <a:rPr lang="fa-IR" dirty="0"/>
              <a:t>%0/5موارد مرگ مادر زایمان در تسهیلات زایمانی انجام شده است در حالی که % 1/5کل زایمان ها</a:t>
            </a:r>
            <a:br>
              <a:rPr lang="fa-IR" dirty="0"/>
            </a:br>
            <a:r>
              <a:rPr lang="fa-IR" dirty="0"/>
              <a:t>در تسهیلات زایمانی انجام شده است .</a:t>
            </a:r>
            <a:br>
              <a:rPr lang="fa-IR" dirty="0"/>
            </a:br>
            <a:r>
              <a:rPr lang="fa-IR" dirty="0" smtClean="0"/>
              <a:t>-در </a:t>
            </a:r>
            <a:r>
              <a:rPr lang="fa-IR" dirty="0"/>
              <a:t>% 93موارد مرگ مادری زایمان در بیمارستان انجام شده است و به طور کلی % 97/5زایمان ها در</a:t>
            </a:r>
            <a:br>
              <a:rPr lang="fa-IR" dirty="0"/>
            </a:br>
            <a:r>
              <a:rPr lang="fa-IR" dirty="0"/>
              <a:t>بیمارستان انجام شده است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274638"/>
            <a:ext cx="3857652" cy="114300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عامل زایمان مادران فوت شده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/>
              <a:t/>
            </a:r>
            <a:br>
              <a:rPr lang="fa-IR" b="1" dirty="0" smtClean="0"/>
            </a:br>
            <a:r>
              <a:rPr lang="fa-IR" b="1" dirty="0" smtClean="0"/>
              <a:t>-</a:t>
            </a:r>
            <a:r>
              <a:rPr lang="fa-IR" dirty="0" smtClean="0"/>
              <a:t>% 80 موارد زایمان توسط پزشک انجام شده است و این در حالی است که % 73موارد بارداری</a:t>
            </a:r>
            <a:br>
              <a:rPr lang="fa-IR" dirty="0" smtClean="0"/>
            </a:br>
            <a:r>
              <a:rPr lang="fa-IR" dirty="0" smtClean="0"/>
              <a:t>پرخطر داشته اند. ( در سال گذشته این شاخص %80بوده است، در حالیکه %74موارد پرخطر</a:t>
            </a:r>
            <a:br>
              <a:rPr lang="fa-IR" dirty="0" smtClean="0"/>
            </a:br>
            <a:r>
              <a:rPr lang="fa-IR" dirty="0" smtClean="0"/>
              <a:t>وجود داشته است).</a:t>
            </a:r>
            <a:br>
              <a:rPr lang="fa-IR" dirty="0" smtClean="0"/>
            </a:br>
            <a:r>
              <a:rPr lang="fa-IR" dirty="0" smtClean="0"/>
              <a:t>-% 13 موارد عامل زایمان ماما بوده است(. سال گذشته %17بوده است).</a:t>
            </a:r>
            <a:br>
              <a:rPr lang="fa-IR" dirty="0" smtClean="0"/>
            </a:br>
            <a:r>
              <a:rPr lang="fa-IR" dirty="0" smtClean="0"/>
              <a:t>-% 3 موارد ماما محلی عامل زایمان بوده است.( سال گذشته به همین میزان بوده است).</a:t>
            </a:r>
            <a:br>
              <a:rPr lang="fa-IR" dirty="0" smtClean="0"/>
            </a:br>
            <a:r>
              <a:rPr lang="fa-IR" dirty="0" smtClean="0"/>
              <a:t>-در % 4موارد هیچکس عامل زایمان نبوده است(. سال گذشته %2بوده است)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2198" y="274638"/>
            <a:ext cx="1852602" cy="114300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نوع زايمان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/>
              <a:t/>
            </a:r>
            <a:br>
              <a:rPr lang="fa-IR" b="1" dirty="0" smtClean="0"/>
            </a:br>
            <a:r>
              <a:rPr lang="fa-IR" b="1" dirty="0" smtClean="0"/>
              <a:t>-</a:t>
            </a:r>
            <a:r>
              <a:rPr lang="fa-IR" dirty="0" smtClean="0"/>
              <a:t>مطابق با سامانه کشوری اطلاعات مادر و نوزاد سال % 49/5 ،1395زایمانها به صورت طبیعی اتفاق</a:t>
            </a:r>
            <a:br>
              <a:rPr lang="fa-IR" dirty="0" smtClean="0"/>
            </a:br>
            <a:r>
              <a:rPr lang="fa-IR" dirty="0" smtClean="0"/>
              <a:t>افتاده است ولی در بین مرگ های مادری اتفاق افتاده در % 35/5موارد زایمان به صورت طبیعی) )</a:t>
            </a:r>
            <a:r>
              <a:rPr lang="en-US" dirty="0" smtClean="0"/>
              <a:t>NVD</a:t>
            </a:r>
            <a:br>
              <a:rPr lang="en-US" dirty="0" smtClean="0"/>
            </a:br>
            <a:r>
              <a:rPr lang="fa-IR" dirty="0" smtClean="0"/>
              <a:t>بوده است .</a:t>
            </a:r>
            <a:br>
              <a:rPr lang="fa-IR" dirty="0" smtClean="0"/>
            </a:br>
            <a:r>
              <a:rPr lang="fa-IR" dirty="0" smtClean="0"/>
              <a:t>-% 50/5 کل زایمان های ثبت شده به صورت سزارین انجام شده است و % 64/5مرگ های مادری زایمان</a:t>
            </a:r>
            <a:br>
              <a:rPr lang="fa-IR" dirty="0" smtClean="0"/>
            </a:br>
            <a:r>
              <a:rPr lang="fa-IR" dirty="0" smtClean="0"/>
              <a:t>به صورت سزارین بوده است .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b="1" dirty="0" smtClean="0"/>
              <a:t>نکته: از آنجایي كه سزارین براي نجات جان مادر و نوزاد به عنوان </a:t>
            </a:r>
            <a:r>
              <a:rPr lang="fa-IR" b="1" dirty="0" smtClean="0"/>
              <a:t>روش </a:t>
            </a:r>
            <a:r>
              <a:rPr lang="fa-IR" b="1" dirty="0" smtClean="0"/>
              <a:t>زایمان ایمن ضروري است . و </a:t>
            </a:r>
            <a:r>
              <a:rPr lang="fa-IR" b="1" dirty="0" smtClean="0"/>
              <a:t>باتوجه </a:t>
            </a:r>
            <a:r>
              <a:rPr lang="fa-IR" b="1" dirty="0" smtClean="0"/>
              <a:t>به اندیکاسيونهاي انجام </a:t>
            </a:r>
            <a:r>
              <a:rPr lang="fa-IR" b="1" dirty="0" smtClean="0"/>
              <a:t>سزارین </a:t>
            </a:r>
            <a:r>
              <a:rPr lang="fa-IR" b="1" dirty="0" smtClean="0"/>
              <a:t>در پرونده ها ارقام فوق نمي تواند نشانه رابطه نوع زایمان با </a:t>
            </a:r>
            <a:r>
              <a:rPr lang="fa-IR" b="1" dirty="0" smtClean="0"/>
              <a:t>مرگ مادر </a:t>
            </a:r>
            <a:r>
              <a:rPr lang="fa-IR" b="1" dirty="0" smtClean="0"/>
              <a:t>باشد.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860" y="928670"/>
            <a:ext cx="6915144" cy="1500198"/>
          </a:xfrm>
        </p:spPr>
        <p:txBody>
          <a:bodyPr/>
          <a:lstStyle/>
          <a:p>
            <a:r>
              <a:rPr lang="fa-IR" dirty="0" smtClean="0"/>
              <a:t>مروری بر مرگ مادری درسطح کشور سال1395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3042" y="2928934"/>
            <a:ext cx="6400800" cy="1752600"/>
          </a:xfrm>
        </p:spPr>
        <p:txBody>
          <a:bodyPr>
            <a:normAutofit/>
          </a:bodyPr>
          <a:lstStyle/>
          <a:p>
            <a:r>
              <a:rPr lang="fa-IR" dirty="0" smtClean="0"/>
              <a:t>واحدسلامت خانواده وجمعیت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0"/>
            <a:ext cx="4400552" cy="857232"/>
          </a:xfrm>
        </p:spPr>
        <p:txBody>
          <a:bodyPr>
            <a:normAutofit/>
          </a:bodyPr>
          <a:lstStyle/>
          <a:p>
            <a:r>
              <a:rPr lang="fa-IR" sz="2000" dirty="0" smtClean="0"/>
              <a:t>تاخيرهایي كه در مرگ مادر تاثير داشته شامل :</a:t>
            </a:r>
            <a:endParaRPr lang="fa-I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00100" y="928670"/>
            <a:ext cx="7686700" cy="564360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fa-IR" i="1" dirty="0" smtClean="0"/>
          </a:p>
          <a:p>
            <a:pPr>
              <a:buNone/>
            </a:pPr>
            <a:endParaRPr lang="fa-IR" i="1" dirty="0" smtClean="0"/>
          </a:p>
          <a:p>
            <a:pPr>
              <a:buNone/>
            </a:pPr>
            <a:r>
              <a:rPr lang="fa-IR" i="1" dirty="0" smtClean="0"/>
              <a:t>       - </a:t>
            </a:r>
            <a:r>
              <a:rPr lang="fa-IR" sz="2900" dirty="0" smtClean="0"/>
              <a:t>در % 45از موارد مرگ به دلیل تاخیر در تصمیم گیری از طرف خانواده بوده است .</a:t>
            </a:r>
            <a:br>
              <a:rPr lang="fa-IR" sz="2900" dirty="0" smtClean="0"/>
            </a:br>
            <a:r>
              <a:rPr lang="fa-IR" sz="2900" dirty="0" smtClean="0"/>
              <a:t>مانند : تشکیل دیر هنگام یا عدم تشکیل پرونده مراقبت بارداری از طرف مادر، عدم دریافت مراقبت های</a:t>
            </a:r>
            <a:br>
              <a:rPr lang="fa-IR" sz="2900" dirty="0" smtClean="0"/>
            </a:br>
            <a:r>
              <a:rPr lang="fa-IR" sz="2900" dirty="0" smtClean="0"/>
              <a:t>دوران بارداری به طور کامل، عدم بیان علائم و سوابق بیماری زمینه ای توسط مادر در زمان تشکیل</a:t>
            </a:r>
            <a:br>
              <a:rPr lang="fa-IR" sz="2900" dirty="0" smtClean="0"/>
            </a:br>
            <a:r>
              <a:rPr lang="fa-IR" sz="2900" dirty="0" smtClean="0"/>
              <a:t>پرونده مراقبت بارداری، عدم پیگیری اقدامات مورد نیاز در موارد لزوم ، حساس نبودن مادر و خانواده</a:t>
            </a:r>
            <a:br>
              <a:rPr lang="fa-IR" sz="2900" dirty="0" smtClean="0"/>
            </a:br>
            <a:r>
              <a:rPr lang="fa-IR" sz="2900" dirty="0" smtClean="0"/>
              <a:t>به علائم خطر دوران بارداری و عدم توجه به توصیه های پرسنل بهداشتی درمانی،</a:t>
            </a:r>
            <a:br>
              <a:rPr lang="fa-IR" sz="2900" dirty="0" smtClean="0"/>
            </a:br>
            <a:r>
              <a:rPr lang="fa-IR" sz="2900" i="1" dirty="0" smtClean="0"/>
              <a:t>- </a:t>
            </a:r>
            <a:r>
              <a:rPr lang="fa-IR" sz="2900" dirty="0" smtClean="0"/>
              <a:t>% 27موارد تاخیر در ارجاع به سطوح بالاتر درمانی وجود داشته است.</a:t>
            </a:r>
          </a:p>
          <a:p>
            <a:r>
              <a:rPr lang="fa-IR" sz="2900" dirty="0" smtClean="0"/>
              <a:t/>
            </a:r>
            <a:br>
              <a:rPr lang="fa-IR" sz="2900" dirty="0" smtClean="0"/>
            </a:br>
            <a:r>
              <a:rPr lang="fa-IR" sz="2900" dirty="0" smtClean="0"/>
              <a:t>مانند: عدم رعایت دستور العمل های مربوط به اعزام مادران، عدم ارایه پسخوراند توسط متخصص</a:t>
            </a:r>
            <a:br>
              <a:rPr lang="fa-IR" sz="2900" dirty="0" smtClean="0"/>
            </a:br>
            <a:r>
              <a:rPr lang="fa-IR" sz="2900" dirty="0" smtClean="0"/>
              <a:t>زنان به موارد ارجاع شده از واحدهای بهداشتی، عدم بهره برداری از برنامه استاد معین، عدم ثبت کامل</a:t>
            </a:r>
            <a:br>
              <a:rPr lang="fa-IR" sz="2900" dirty="0" smtClean="0"/>
            </a:br>
            <a:r>
              <a:rPr lang="fa-IR" sz="2900" dirty="0" smtClean="0"/>
              <a:t>اطلاعات بیمار هنگام ارجاع مادر به بیمارستان از بخش خصوصی</a:t>
            </a:r>
          </a:p>
          <a:p>
            <a:r>
              <a:rPr lang="fa-IR" sz="2900" dirty="0" smtClean="0"/>
              <a:t/>
            </a:r>
            <a:br>
              <a:rPr lang="fa-IR" sz="2900" dirty="0" smtClean="0"/>
            </a:br>
            <a:r>
              <a:rPr lang="fa-IR" sz="2900" i="1" dirty="0" smtClean="0"/>
              <a:t>- </a:t>
            </a:r>
            <a:r>
              <a:rPr lang="fa-IR" sz="2900" dirty="0" smtClean="0"/>
              <a:t>در % 48موارد تاخیر در درمان از طرف کادر بهداشتی- درمانی اتفاق افتاده است.</a:t>
            </a:r>
            <a:br>
              <a:rPr lang="fa-IR" sz="2900" dirty="0" smtClean="0"/>
            </a:br>
            <a:r>
              <a:rPr lang="fa-IR" sz="2900" dirty="0" smtClean="0"/>
              <a:t>مانند: عدم ویزیت مادر پرخطر در زایشگاه توسط پزشک متخصص زنان، از دست دادن زمان طلایی برای</a:t>
            </a:r>
          </a:p>
          <a:p>
            <a:r>
              <a:rPr lang="fa-IR" sz="2900" dirty="0" smtClean="0"/>
              <a:t/>
            </a:r>
            <a:br>
              <a:rPr lang="fa-IR" sz="2900" dirty="0" smtClean="0"/>
            </a:br>
            <a:r>
              <a:rPr lang="fa-IR" sz="2900" dirty="0" smtClean="0"/>
              <a:t>درمان مادر به علت اقدام پز شک متخ صص جهت اخذ پذیرش از بیمار ستان ریفرال فوق تخ ص صی، غفلت و</a:t>
            </a:r>
            <a:br>
              <a:rPr lang="fa-IR" sz="2900" dirty="0" smtClean="0"/>
            </a:br>
            <a:r>
              <a:rPr lang="fa-IR" sz="2900" dirty="0" smtClean="0"/>
              <a:t>عدم حساسیت پزشک متخصص در ارائه خدمات مورد نیاز در زمان مناسب به مادر (انجام زایمان با تاخیر،)</a:t>
            </a:r>
            <a:br>
              <a:rPr lang="fa-IR" sz="2900" dirty="0" smtClean="0"/>
            </a:br>
            <a:r>
              <a:rPr lang="fa-IR" sz="2900" dirty="0" smtClean="0"/>
              <a:t>نواقص تکنیکی مرتبط با انجام فرایندهای درمانی تو سط پز شکان متخصص، ا ستاندارد نبودن تعداد نیروی</a:t>
            </a:r>
            <a:br>
              <a:rPr lang="fa-IR" sz="2900" dirty="0" smtClean="0"/>
            </a:br>
            <a:r>
              <a:rPr lang="fa-IR" sz="2900" dirty="0" smtClean="0"/>
              <a:t>انسانی در زایشایشگاه، عدم رعایت دستور العمل مربوط به اطلاع دادن مادران زایمان کرده به </a:t>
            </a:r>
          </a:p>
          <a:p>
            <a:r>
              <a:rPr lang="fa-IR" sz="2900" dirty="0" smtClean="0"/>
              <a:t>متخصص زنان آنکال در صورت مراجعه به پزشکان اورژانس، مقیم نبودن متخصص زنان در بیمارستان و</a:t>
            </a:r>
            <a:br>
              <a:rPr lang="fa-IR" sz="2900" dirty="0" smtClean="0"/>
            </a:br>
            <a:r>
              <a:rPr lang="fa-IR" sz="2900" dirty="0" smtClean="0"/>
              <a:t>ترک بیمارساتان قبل از بررسای کامل مادر زایمان کرده پرخطر مشاکوک به ایجاد عوارض، تشاکیل نشادن</a:t>
            </a:r>
            <a:br>
              <a:rPr lang="fa-IR" sz="2900" dirty="0" smtClean="0"/>
            </a:br>
            <a:r>
              <a:rPr lang="fa-IR" sz="2900" dirty="0" smtClean="0"/>
              <a:t>شااورای پزشااکی با توجه به نیاز و انجام مشاااوره ها با تاخیر یا تلفنی و یا توسا دستیاران، عدم انجام</a:t>
            </a:r>
            <a:br>
              <a:rPr lang="fa-IR" sz="2900" dirty="0" smtClean="0"/>
            </a:br>
            <a:r>
              <a:rPr lang="fa-IR" sz="2900" dirty="0" smtClean="0"/>
              <a:t>مراقبت های لازم و کامل توسط پزشاک متخصص و پزشکان اورژانس و تشخیص و درمان نامناساب و</a:t>
            </a:r>
            <a:br>
              <a:rPr lang="fa-IR" sz="2900" dirty="0" smtClean="0"/>
            </a:br>
            <a:r>
              <a:rPr lang="fa-IR" sz="2900" dirty="0" smtClean="0"/>
              <a:t>ناصحیح مادر</a:t>
            </a:r>
            <a:r>
              <a:rPr lang="fa-IR" sz="2900" b="1" dirty="0" smtClean="0"/>
              <a:t>، </a:t>
            </a:r>
            <a:r>
              <a:rPr lang="fa-IR" sz="2900" dirty="0" smtClean="0"/>
              <a:t>ارائه دستورات تلفنی توسط متخصص و عدم حضور بر بالین بیمار علی رغم نیاز.</a:t>
            </a:r>
            <a:br>
              <a:rPr lang="fa-IR" sz="2900" dirty="0" smtClean="0"/>
            </a:br>
            <a:endParaRPr lang="fa-IR" sz="2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20" y="274638"/>
            <a:ext cx="1257280" cy="654032"/>
          </a:xfrm>
        </p:spPr>
        <p:txBody>
          <a:bodyPr>
            <a:normAutofit fontScale="90000"/>
          </a:bodyPr>
          <a:lstStyle/>
          <a:p>
            <a:r>
              <a:rPr lang="fa-IR" sz="2400" dirty="0" smtClean="0"/>
              <a:t>نتیجه گیری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fa-IR" sz="1600" dirty="0" smtClean="0"/>
              <a:t>با توجه به نتایج حا صل از جمع بندی اطلاعات ا ستخراج شده از پر </a:t>
            </a:r>
            <a:r>
              <a:rPr lang="fa-IR" sz="1600" dirty="0" smtClean="0"/>
              <a:t>سشنامه </a:t>
            </a:r>
            <a:r>
              <a:rPr lang="fa-IR" sz="1600" dirty="0" smtClean="0"/>
              <a:t>مرگ مادر در سال ،95حدود 38</a:t>
            </a:r>
            <a:br>
              <a:rPr lang="fa-IR" sz="1600" dirty="0" smtClean="0"/>
            </a:br>
            <a:r>
              <a:rPr lang="fa-IR" sz="1600" dirty="0" smtClean="0"/>
              <a:t>مورد مرگ نسبت به سال گذشته کاهش یافته است که می تواند حاصل تلاش و توجه همکاران محترم در دانشگاه</a:t>
            </a:r>
            <a:br>
              <a:rPr lang="fa-IR" sz="1600" dirty="0" smtClean="0"/>
            </a:br>
            <a:r>
              <a:rPr lang="fa-IR" sz="1600" dirty="0" smtClean="0"/>
              <a:t>های علوم پز شکی ک شور با شد و البته آنچه اهمیت بی شتری دارد حفظ روند رو به کاهش مرگ مادر در ک شور</a:t>
            </a:r>
            <a:br>
              <a:rPr lang="fa-IR" sz="1600" dirty="0" smtClean="0"/>
            </a:br>
            <a:r>
              <a:rPr lang="fa-IR" sz="1600" dirty="0" smtClean="0"/>
              <a:t>است که حمایت تمامی دست اندرکاران نظام سلامت را می طلبد.</a:t>
            </a:r>
            <a:br>
              <a:rPr lang="fa-IR" sz="1600" dirty="0" smtClean="0"/>
            </a:br>
            <a:r>
              <a:rPr lang="fa-IR" sz="1600" dirty="0" smtClean="0"/>
              <a:t>در جدول شماره : </a:t>
            </a:r>
            <a:r>
              <a:rPr lang="fa-IR" sz="1600" b="1" dirty="0" smtClean="0"/>
              <a:t>19</a:t>
            </a:r>
            <a:r>
              <a:rPr lang="fa-IR" sz="1600" dirty="0" smtClean="0"/>
              <a:t>مقایسه تعداد مرگ مادر، موالید و سهم مرگ مادر در هر دانشگاه در 5سال اخیر ارائه</a:t>
            </a:r>
            <a:br>
              <a:rPr lang="fa-IR" sz="1600" dirty="0" smtClean="0"/>
            </a:br>
            <a:r>
              <a:rPr lang="fa-IR" sz="1600" dirty="0" smtClean="0"/>
              <a:t>شده است. ( اطلاعات مربوط به ولادت در سال ،95از سازمان ثبت و احوال دریافت شده است.)</a:t>
            </a:r>
            <a:br>
              <a:rPr lang="fa-IR" sz="1600" dirty="0" smtClean="0"/>
            </a:br>
            <a:r>
              <a:rPr lang="fa-IR" sz="1600" dirty="0" smtClean="0"/>
              <a:t>مقایسه سهم موالید و سهم مرگ در طی </a:t>
            </a:r>
            <a:r>
              <a:rPr lang="fa-IR" sz="1600" b="1" dirty="0" smtClean="0"/>
              <a:t>5</a:t>
            </a:r>
            <a:r>
              <a:rPr lang="fa-IR" sz="1600" dirty="0" smtClean="0"/>
              <a:t>سال نشان می دهد که در برخی دانشگاهها مانند آبادان، سیستان و</a:t>
            </a:r>
            <a:br>
              <a:rPr lang="fa-IR" sz="1600" dirty="0" smtClean="0"/>
            </a:br>
            <a:r>
              <a:rPr lang="fa-IR" sz="1600" dirty="0" smtClean="0"/>
              <a:t>بلوچستان و ایرانشهر، هرمزگان، خوزستان و .....که با خط قرمز در جدول مشخص شده است سهم مرگ مادر</a:t>
            </a:r>
            <a:br>
              <a:rPr lang="fa-IR" sz="1600" dirty="0" smtClean="0"/>
            </a:br>
            <a:r>
              <a:rPr lang="fa-IR" sz="1600" dirty="0" smtClean="0"/>
              <a:t>نسبت به موالید بالاتر ا ست بدین معنی که تعداد بیشتری از مادران در این استان ها بر اثر عوارض بارداری و</a:t>
            </a:r>
            <a:br>
              <a:rPr lang="fa-IR" sz="1600" dirty="0" smtClean="0"/>
            </a:br>
            <a:r>
              <a:rPr lang="fa-IR" sz="1600" dirty="0" smtClean="0"/>
              <a:t>زایمان از بین می روند.</a:t>
            </a:r>
            <a:br>
              <a:rPr lang="fa-IR" sz="1600" dirty="0" smtClean="0"/>
            </a:br>
            <a:r>
              <a:rPr lang="fa-IR" sz="1600" dirty="0" smtClean="0"/>
              <a:t>از طرف دیگر با توجه به اینکه در سال 95نه تنها میزان موالید نسبت به سال گذشته در کل کشور افزایش نیافته</a:t>
            </a:r>
            <a:br>
              <a:rPr lang="fa-IR" sz="1600" dirty="0" smtClean="0"/>
            </a:br>
            <a:r>
              <a:rPr lang="fa-IR" sz="1600" dirty="0" smtClean="0"/>
              <a:t>بلکه تعداد مرگ مادر در برخی از دان شگاه ها مانند خرا سان ر ضوی، خوزستان، جیرفت، شهید بهشتی، قم، نیز</a:t>
            </a:r>
            <a:br>
              <a:rPr lang="fa-IR" sz="1600" dirty="0" smtClean="0"/>
            </a:br>
            <a:r>
              <a:rPr lang="fa-IR" sz="1600" dirty="0" smtClean="0"/>
              <a:t>بسیار افزایش یافته ا ست که تلاش و توجه بیش از پیش مسئولین بهدا شت و درمان دانشگاه، اهمیت به تشکیل</a:t>
            </a:r>
            <a:br>
              <a:rPr lang="fa-IR" sz="1600" dirty="0" smtClean="0"/>
            </a:br>
            <a:r>
              <a:rPr lang="fa-IR" sz="1600" dirty="0" smtClean="0"/>
              <a:t>منظم کمیته ها و مداخلات صحیح را می طلبد.</a:t>
            </a:r>
            <a:br>
              <a:rPr lang="fa-IR" sz="1600" dirty="0" smtClean="0"/>
            </a:br>
            <a:r>
              <a:rPr lang="fa-IR" sz="1600" dirty="0" smtClean="0"/>
              <a:t>با توجه به نسبت بالای خطاهای پزشکی در مرگها لازم است نظام ارایه خدمات درمانی کشور چه در سطح</a:t>
            </a:r>
            <a:br>
              <a:rPr lang="fa-IR" sz="1600" dirty="0" smtClean="0"/>
            </a:br>
            <a:r>
              <a:rPr lang="fa-IR" sz="1600" dirty="0" smtClean="0"/>
              <a:t>ستادی وزارت بهداشت و درمان و آموزش پزشکی و چه در سطح معاونین درمان دانشگاه های کشور نسبت به</a:t>
            </a:r>
            <a:br>
              <a:rPr lang="fa-IR" sz="1600" dirty="0" smtClean="0"/>
            </a:br>
            <a:r>
              <a:rPr lang="fa-IR" sz="1600" dirty="0" smtClean="0"/>
              <a:t>موارد زیر اهتمام ورزند تا شاهد کاهش مرگ مادران در بیمارستان ها و مراکز زایمانی باشیم </a:t>
            </a:r>
            <a:br>
              <a:rPr lang="fa-IR" sz="1600" dirty="0" smtClean="0"/>
            </a:br>
            <a:endParaRPr lang="fa-IR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84" y="-142900"/>
            <a:ext cx="6443650" cy="928694"/>
          </a:xfrm>
        </p:spPr>
        <p:txBody>
          <a:bodyPr>
            <a:normAutofit fontScale="90000"/>
          </a:bodyPr>
          <a:lstStyle/>
          <a:p>
            <a:r>
              <a:rPr lang="fa-IR" sz="1300" b="1" dirty="0" smtClean="0"/>
              <a:t/>
            </a:r>
            <a:br>
              <a:rPr lang="fa-IR" sz="1300" b="1" dirty="0" smtClean="0"/>
            </a:br>
            <a:r>
              <a:rPr lang="fa-IR" sz="1300" b="1" dirty="0" smtClean="0"/>
              <a:t/>
            </a:r>
            <a:br>
              <a:rPr lang="fa-IR" sz="1300" b="1" dirty="0" smtClean="0"/>
            </a:br>
            <a:r>
              <a:rPr lang="fa-IR" sz="1300" b="1" dirty="0" smtClean="0"/>
              <a:t/>
            </a:r>
            <a:br>
              <a:rPr lang="fa-IR" sz="1300" b="1" dirty="0" smtClean="0"/>
            </a:br>
            <a:r>
              <a:rPr lang="fa-IR" sz="1600" b="1" dirty="0" smtClean="0"/>
              <a:t>راهکارهای مداخله ای پیشنهادی برای جلوگیری از تکرار عوامل قابل اجتناب در واحد های بهداشتی- درمانی</a:t>
            </a:r>
            <a:br>
              <a:rPr lang="fa-IR" sz="1600" b="1" dirty="0" smtClean="0"/>
            </a:br>
            <a:endParaRPr lang="fa-IR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229600" cy="5857916"/>
          </a:xfrm>
        </p:spPr>
        <p:txBody>
          <a:bodyPr>
            <a:noAutofit/>
          </a:bodyPr>
          <a:lstStyle/>
          <a:p>
            <a:r>
              <a:rPr lang="fa-IR" sz="1400" dirty="0" smtClean="0"/>
              <a:t>1-تقویت برنامه مراقبت پیش از بارداری</a:t>
            </a:r>
          </a:p>
          <a:p>
            <a:r>
              <a:rPr lang="fa-IR" sz="1400" dirty="0" smtClean="0"/>
              <a:t>2-تقویت کمی و کیفی مراقبت های دوران بارداری، زایمان و پس از زایمان از طریق:</a:t>
            </a:r>
            <a:br>
              <a:rPr lang="fa-IR" sz="1400" dirty="0" smtClean="0"/>
            </a:br>
            <a:r>
              <a:rPr lang="fa-IR" sz="1400" dirty="0" smtClean="0"/>
              <a:t>الف-توجه به خصاوصای بودن محیط کار و رعایت اصاول اخذ شارح حال و ساوابق در هنگام تشاکیل پرونده</a:t>
            </a:r>
            <a:br>
              <a:rPr lang="fa-IR" sz="1400" dirty="0" smtClean="0"/>
            </a:br>
            <a:r>
              <a:rPr lang="fa-IR" sz="1400" dirty="0" smtClean="0"/>
              <a:t>مراقبتی</a:t>
            </a:r>
            <a:br>
              <a:rPr lang="fa-IR" sz="1400" dirty="0" smtClean="0"/>
            </a:br>
            <a:r>
              <a:rPr lang="fa-IR" sz="1400" dirty="0" smtClean="0"/>
              <a:t>ب-ارائه خدمات و مراقبت ها در واحد های بهداشاااتی مطابق دساااتور العمل مراقبت های ادغام یافته سااالامت</a:t>
            </a:r>
            <a:br>
              <a:rPr lang="fa-IR" sz="1400" dirty="0" smtClean="0"/>
            </a:br>
            <a:r>
              <a:rPr lang="fa-IR" sz="1400" dirty="0" smtClean="0"/>
              <a:t>مادران</a:t>
            </a:r>
            <a:br>
              <a:rPr lang="fa-IR" sz="1400" dirty="0" smtClean="0"/>
            </a:br>
            <a:r>
              <a:rPr lang="fa-IR" sz="1400" dirty="0" smtClean="0"/>
              <a:t>ج-توجه به کیفیت خدمات مامایی در فوریت ها و به خصوص حساس نمودن کارکنان واحد های بهداشتی به مسئله مرگ مادر به منظور کاهش مرگ های خارج بیمارستانی از طریق جلسات هماهنگی درون بخشی و بین بخشی</a:t>
            </a:r>
            <a:br>
              <a:rPr lang="fa-IR" sz="1400" dirty="0" smtClean="0"/>
            </a:br>
            <a:r>
              <a:rPr lang="fa-IR" sz="1400" dirty="0" smtClean="0"/>
              <a:t>د-پی گیری فعال کلیه موارد تاخیر مراجعه خانم های باردار در زمان مقرر و ثبت نتیجه در دفتر پی گیری درواحد های بهداشتی</a:t>
            </a:r>
            <a:r>
              <a:rPr lang="fa-IR" sz="1400" i="1" dirty="0" smtClean="0"/>
              <a:t/>
            </a:r>
            <a:br>
              <a:rPr lang="fa-IR" sz="1400" i="1" dirty="0" smtClean="0"/>
            </a:br>
            <a:r>
              <a:rPr lang="fa-IR" sz="1400" dirty="0" smtClean="0"/>
              <a:t>ه- انجام پایش های برنامه مراقبت های ادغام یافته ساالامت مادران با حساااساایت و دقت نظر و پیگیری رفع نواقص</a:t>
            </a:r>
            <a:br>
              <a:rPr lang="fa-IR" sz="1400" dirty="0" smtClean="0"/>
            </a:br>
            <a:r>
              <a:rPr lang="fa-IR" sz="1400" dirty="0" smtClean="0"/>
              <a:t>3-اصلاح روند ثبت مستندات از طریق:</a:t>
            </a:r>
            <a:br>
              <a:rPr lang="fa-IR" sz="1400" dirty="0" smtClean="0"/>
            </a:br>
            <a:r>
              <a:rPr lang="fa-IR" sz="1400" dirty="0" smtClean="0"/>
              <a:t>الف-توجیه پر سنل در خ صوص ضروری بودن ت شکیل پرونده در اولین مراجعه مادر و اجتناب از به تعویق</a:t>
            </a:r>
            <a:br>
              <a:rPr lang="fa-IR" sz="1400" dirty="0" smtClean="0"/>
            </a:br>
            <a:r>
              <a:rPr lang="fa-IR" sz="1400" dirty="0" smtClean="0"/>
              <a:t>انداختن آن به هر دلیل (نظیر موکول نمودن تشکیل پرونده به بعد از انجام آزمایشات بارداری)</a:t>
            </a:r>
            <a:br>
              <a:rPr lang="fa-IR" sz="1400" dirty="0" smtClean="0"/>
            </a:br>
            <a:r>
              <a:rPr lang="fa-IR" sz="1400" dirty="0" smtClean="0"/>
              <a:t>ب-ثبت کامل و دقیق کلیه مراقبت های انجام شده</a:t>
            </a:r>
            <a:br>
              <a:rPr lang="fa-IR" sz="1400" dirty="0" smtClean="0"/>
            </a:br>
            <a:r>
              <a:rPr lang="fa-IR" sz="1400" dirty="0" smtClean="0"/>
              <a:t>ج-بررسااای ساااوابق قبلی مادر در هنگام تشاااکیل پرونده ی مراقبتی مادران باردار (مانند فرم مراقبت قبل از</a:t>
            </a:r>
            <a:br>
              <a:rPr lang="fa-IR" sz="1400" dirty="0" smtClean="0"/>
            </a:br>
            <a:r>
              <a:rPr lang="fa-IR" sz="1400" dirty="0" smtClean="0"/>
              <a:t>بارداری و فرم تنظیم خانواده همچنین دفترچه مراقبتی بخش خصاااوصااای در مادرانی که همزمان در بخش</a:t>
            </a:r>
            <a:br>
              <a:rPr lang="fa-IR" sz="1400" dirty="0" smtClean="0"/>
            </a:br>
            <a:r>
              <a:rPr lang="fa-IR" sz="1400" dirty="0" smtClean="0"/>
              <a:t>خصوصی تحت مراقبت می باشند)</a:t>
            </a:r>
            <a:br>
              <a:rPr lang="fa-IR" sz="1400" dirty="0" smtClean="0"/>
            </a:br>
            <a:r>
              <a:rPr lang="fa-IR" sz="1400" dirty="0" smtClean="0"/>
              <a:t>د- توجه به انجام دقیق معاینات فیزیکی مادران باردار توسط پزشک در زمان تشاکیل پرونده و ارجاع به</a:t>
            </a:r>
            <a:br>
              <a:rPr lang="fa-IR" sz="1400" dirty="0" smtClean="0"/>
            </a:br>
            <a:r>
              <a:rPr lang="fa-IR" sz="1400" dirty="0" smtClean="0"/>
              <a:t>سطوح بالاتر در صورت نیاز و پیگیری آن</a:t>
            </a:r>
            <a:br>
              <a:rPr lang="fa-IR" sz="1400" dirty="0" smtClean="0"/>
            </a:br>
            <a:r>
              <a:rPr lang="fa-IR" sz="1400" dirty="0" smtClean="0"/>
              <a:t>ه- توجه به تعیین تاریخ مراجعه بعدی بر اساس ویژه یا معمول بودن مراقبت بعدی</a:t>
            </a:r>
            <a:br>
              <a:rPr lang="fa-IR" sz="1400" dirty="0" smtClean="0"/>
            </a:br>
            <a:r>
              <a:rPr lang="fa-IR" sz="1400" dirty="0" smtClean="0"/>
              <a:t>و-در هر بار مراقبت مادر باردار وضعیت مادر در فواصل انجام مراقبت ها بررسی گردیده و در صورت بروز</a:t>
            </a:r>
            <a:br>
              <a:rPr lang="fa-IR" sz="1400" dirty="0" smtClean="0"/>
            </a:br>
            <a:r>
              <a:rPr lang="fa-IR" sz="1400" dirty="0" smtClean="0"/>
              <a:t>م شکل خاص، مراجعه یا ب ستری در مراکز درمانی علت و نتیجه برر سی و در بخش پ سخوراند/ مراقبت ویژه</a:t>
            </a:r>
            <a:br>
              <a:rPr lang="fa-IR" sz="1400" dirty="0" smtClean="0"/>
            </a:br>
            <a:r>
              <a:rPr lang="fa-IR" sz="1400" dirty="0" smtClean="0"/>
              <a:t>پرونده مراقبتی ثبت گردد.</a:t>
            </a:r>
            <a:br>
              <a:rPr lang="fa-IR" sz="1400" dirty="0" smtClean="0"/>
            </a:br>
            <a:endParaRPr lang="fa-IR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"/>
            <a:ext cx="8229600" cy="5929330"/>
          </a:xfrm>
        </p:spPr>
        <p:txBody>
          <a:bodyPr>
            <a:noAutofit/>
          </a:bodyPr>
          <a:lstStyle/>
          <a:p>
            <a:r>
              <a:rPr lang="fa-IR" sz="1800" dirty="0" smtClean="0"/>
              <a:t>.</a:t>
            </a:r>
            <a:br>
              <a:rPr lang="fa-IR" sz="1800" dirty="0" smtClean="0"/>
            </a:br>
            <a:r>
              <a:rPr lang="fa-IR" sz="1800" dirty="0" smtClean="0"/>
              <a:t>4-ارتقای آگاهی و عملکرد پر سنل: برگزاری دوره های بازآموزی برای ارتقای مهارت پزشکان عمومی، پر سنل مامایی و بهداشت خانواده و بهورزان در زمینه نحوه ارایه خدمت و ثبت پرونده های بهداشتی، انجام معاینات</a:t>
            </a:r>
            <a:br>
              <a:rPr lang="fa-IR" sz="1800" dirty="0" smtClean="0"/>
            </a:br>
            <a:r>
              <a:rPr lang="fa-IR" sz="1800" dirty="0" smtClean="0"/>
              <a:t>فیزیکی و سایر عناوین بر اساس اولویت های آموزشی اعلام شده از طرف ستاد استان و یا استخراج شده</a:t>
            </a:r>
            <a:br>
              <a:rPr lang="fa-IR" sz="1800" dirty="0" smtClean="0"/>
            </a:br>
            <a:r>
              <a:rPr lang="fa-IR" sz="1800" dirty="0" smtClean="0"/>
              <a:t>بر اساس نیازسنجی ها.</a:t>
            </a:r>
            <a:br>
              <a:rPr lang="fa-IR" sz="1800" dirty="0" smtClean="0"/>
            </a:br>
            <a:r>
              <a:rPr lang="fa-IR" sz="1800" dirty="0" smtClean="0"/>
              <a:t>5-جلب همکاری متخصصین زنان و زایمان و بیمارساتان ها با واحد های بهداشاتی به منظور ارتقای خدمات</a:t>
            </a:r>
            <a:br>
              <a:rPr lang="fa-IR" sz="1800" dirty="0" smtClean="0"/>
            </a:br>
            <a:r>
              <a:rPr lang="fa-IR" sz="1800" dirty="0" smtClean="0"/>
              <a:t>مراقبتی مادران در دوران بارداری و پس از زایمان: لازم ا ست طی جل سات هماهنگی با متخصصین زنان و</a:t>
            </a:r>
            <a:br>
              <a:rPr lang="fa-IR" sz="1800" dirty="0" smtClean="0"/>
            </a:br>
            <a:r>
              <a:rPr lang="fa-IR" sz="1800" dirty="0" smtClean="0"/>
              <a:t>زایمان شهر ستان و م سئولین بیمار ستان ها ن سبت به رفع نواقص موجود نظیر توجیه متخصصین جدید</a:t>
            </a:r>
            <a:br>
              <a:rPr lang="fa-IR" sz="1800" dirty="0" smtClean="0"/>
            </a:br>
            <a:r>
              <a:rPr lang="fa-IR" sz="1800" dirty="0" smtClean="0"/>
              <a:t>الورود درخصوص دستورالعمل های مادران ، برنامه اسااتاد معین و ثبت فرم مشاوره با استاد معین در</a:t>
            </a:r>
            <a:br>
              <a:rPr lang="fa-IR" sz="1800" dirty="0" smtClean="0"/>
            </a:br>
            <a:r>
              <a:rPr lang="fa-IR" sz="1800" dirty="0" smtClean="0"/>
              <a:t>موارد مشاوره، روند ارائه مراقبت های ویژه نظیر ارائه فرم پسخوراند ارجاعات از سوی متخصصین و ثبت</a:t>
            </a:r>
            <a:br>
              <a:rPr lang="fa-IR" sz="1800" dirty="0" smtClean="0"/>
            </a:br>
            <a:r>
              <a:rPr lang="fa-IR" sz="1800" dirty="0" smtClean="0"/>
              <a:t>دفترچه مراقبت مادر و نوزاد اقدام گردد. در صورت هرگونه مشکل در موارد مذکور مراتب به حوزه معاونتی بهداشتی دانشگاه علوم پزشکی (مرکز بهداشت استان) اعلام گردد.</a:t>
            </a:r>
            <a:br>
              <a:rPr lang="fa-IR" sz="1800" dirty="0" smtClean="0"/>
            </a:br>
            <a:r>
              <a:rPr lang="fa-IR" sz="1800" dirty="0" smtClean="0"/>
              <a:t>6-تاکید بر اهمیت ارائه و ثبت دفترچه مراقبت مادر و نوزاد در کلیه مراجعات مادر در دوران بارداری و پس از</a:t>
            </a:r>
            <a:br>
              <a:rPr lang="fa-IR" sz="1800" dirty="0" smtClean="0"/>
            </a:br>
            <a:r>
              <a:rPr lang="fa-IR" sz="1800" dirty="0" smtClean="0"/>
              <a:t>زایمان: آموزش و توصیه در مورد به همراه داشتن دفترچه مراقبت مادر و نوزاد در کلیه مراجعات مادر به بخش های خصوصی و دولتی صورت گیرد</a:t>
            </a:r>
            <a:endParaRPr lang="fa-IR" sz="18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929354"/>
          </a:xfrm>
        </p:spPr>
        <p:txBody>
          <a:bodyPr>
            <a:normAutofit fontScale="85000" lnSpcReduction="10000"/>
          </a:bodyPr>
          <a:lstStyle/>
          <a:p>
            <a:r>
              <a:rPr lang="fa-IR" dirty="0" smtClean="0"/>
              <a:t>7-رتقای آگاهی جامعه: استفاده از استراتژی های جمعی و هماهنگی های درون بخشی و بین بخشاای جهت</a:t>
            </a:r>
            <a:br>
              <a:rPr lang="fa-IR" dirty="0" smtClean="0"/>
            </a:br>
            <a:r>
              <a:rPr lang="fa-IR" dirty="0" smtClean="0"/>
              <a:t>حساس سازی و آموزش جامعه در راستای افزایش پوشش مراقبت قبل از بارداری به منظور کشف بیماری</a:t>
            </a:r>
            <a:br>
              <a:rPr lang="fa-IR" dirty="0" smtClean="0"/>
            </a:br>
            <a:r>
              <a:rPr lang="fa-IR" dirty="0" smtClean="0"/>
              <a:t>های زمینه ای و مشاوره با مادر در مورد به تاخیر انداختن بارداری، توجه به مراقبت های ویژه مربوط به</a:t>
            </a:r>
            <a:br>
              <a:rPr lang="fa-IR" dirty="0" smtClean="0"/>
            </a:br>
            <a:r>
              <a:rPr lang="fa-IR" dirty="0" smtClean="0"/>
              <a:t>هر بیماری زمینه ای در طی بارداری و ضرورت توجه به توصیه های پرسنل بهداشتی و درمانی.</a:t>
            </a:r>
            <a:br>
              <a:rPr lang="fa-IR" dirty="0" smtClean="0"/>
            </a:br>
            <a:r>
              <a:rPr lang="fa-IR" dirty="0" smtClean="0"/>
              <a:t>8-تاکید بر استقرار و بهبود نظام پیگیری و ارجاع به موقع مادران پرخطر در سطوح خارج بیمارستانی</a:t>
            </a:r>
            <a:br>
              <a:rPr lang="fa-IR" dirty="0" smtClean="0"/>
            </a:br>
            <a:r>
              <a:rPr lang="fa-IR" dirty="0" smtClean="0"/>
              <a:t>9-بهبود و استمرار برگزاری کلاسهای آمادگی برای زایمان</a:t>
            </a:r>
            <a:br>
              <a:rPr lang="fa-IR" dirty="0" smtClean="0"/>
            </a:br>
            <a:r>
              <a:rPr lang="fa-IR" dirty="0" smtClean="0"/>
              <a:t>10-استقرار یک رابط مادر پرخطر در بیمارستان برای پیگیری زنان باردار پرخطر (با هماهنگی و تعامل</a:t>
            </a:r>
            <a:br>
              <a:rPr lang="fa-IR" dirty="0" smtClean="0"/>
            </a:br>
            <a:r>
              <a:rPr lang="fa-IR" dirty="0" smtClean="0"/>
              <a:t>11-در تمام بیمارستانها هماهنگی برای تشکیل تیمهای درمانی حاملگی پرخطر صورت گیرد.</a:t>
            </a:r>
            <a:br>
              <a:rPr lang="fa-IR" dirty="0" smtClean="0"/>
            </a:br>
            <a:r>
              <a:rPr lang="fa-IR" dirty="0" smtClean="0"/>
              <a:t>12-تقویت ستاد هدایت به منظور پاسخگویی مسئولانه برای پذیرش مادران پرخطر</a:t>
            </a:r>
          </a:p>
          <a:p>
            <a:r>
              <a:rPr lang="fa-IR" dirty="0" smtClean="0"/>
              <a:t>13- نظارت دقیق بر نحوه تکمیل و ثبت اطلاعات در پرونده های بیمارستانی (بخصوص در مورد کنترل و</a:t>
            </a:r>
            <a:br>
              <a:rPr lang="fa-IR" dirty="0" smtClean="0"/>
            </a:br>
            <a:r>
              <a:rPr lang="fa-IR" dirty="0" smtClean="0"/>
              <a:t>ثبت علائم حیاتی)در مراحل مختلف زایمان و پس از آن</a:t>
            </a:r>
            <a:br>
              <a:rPr lang="fa-IR" dirty="0" smtClean="0"/>
            </a:br>
            <a:r>
              <a:rPr lang="fa-IR" dirty="0" smtClean="0"/>
              <a:t>14-هماهنگی برای تشکیل تیمهای درمانی حاملگی پرخطر در تمام بیمارستانها صورت گیرد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719"/>
          </a:xfrm>
        </p:spPr>
        <p:txBody>
          <a:bodyPr>
            <a:normAutofit fontScale="90000"/>
          </a:bodyPr>
          <a:lstStyle/>
          <a:p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/>
            </a:r>
            <a:br>
              <a:rPr lang="fa-IR" smtClean="0"/>
            </a:br>
            <a:r>
              <a:rPr lang="fa-IR" smtClean="0"/>
              <a:t/>
            </a:r>
            <a:br>
              <a:rPr lang="fa-IR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 flipV="1">
            <a:off x="2071670" y="6857998"/>
            <a:ext cx="7072330" cy="45719"/>
          </a:xfrm>
        </p:spPr>
        <p:txBody>
          <a:bodyPr>
            <a:normAutofit fontScale="25000" lnSpcReduction="20000"/>
          </a:bodyPr>
          <a:lstStyle/>
          <a:p>
            <a:pPr lvl="8">
              <a:buNone/>
            </a:pPr>
            <a:endParaRPr lang="fa-IR" sz="3800" dirty="0" smtClean="0">
              <a:cs typeface="B Jadid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3743" y="2967335"/>
            <a:ext cx="6936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Jadid" pitchFamily="2" charset="-78"/>
              </a:rPr>
              <a:t>	با تشکر از حسن توجه شما</a:t>
            </a:r>
            <a:endParaRPr lang="fa-I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9498" y="285728"/>
            <a:ext cx="5424502" cy="1143000"/>
          </a:xfrm>
        </p:spPr>
        <p:txBody>
          <a:bodyPr>
            <a:normAutofit/>
          </a:bodyPr>
          <a:lstStyle/>
          <a:p>
            <a:r>
              <a:rPr lang="fa-IR" sz="3200" dirty="0" smtClean="0"/>
              <a:t>مراقبت مرگ مادری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/>
              <a:t>تعریف </a:t>
            </a:r>
            <a:r>
              <a:rPr lang="fa-IR" b="1" dirty="0"/>
              <a:t>نظام </a:t>
            </a:r>
            <a:r>
              <a:rPr lang="fa-IR" b="1" dirty="0" smtClean="0"/>
              <a:t>مراقبت :</a:t>
            </a:r>
            <a:r>
              <a:rPr lang="fa-IR" b="1" dirty="0"/>
              <a:t/>
            </a:r>
            <a:br>
              <a:rPr lang="fa-IR" b="1" dirty="0"/>
            </a:br>
            <a:r>
              <a:rPr lang="fa-IR" b="1" dirty="0"/>
              <a:t>مراقبت عبارت از گردآوري، تجزیه و تحليل، تفسير و انتشار به هنگام، مستمر و منظم داده هاي مربوط به</a:t>
            </a:r>
            <a:br>
              <a:rPr lang="fa-IR" b="1" dirty="0"/>
            </a:br>
            <a:r>
              <a:rPr lang="fa-IR" b="1" dirty="0"/>
              <a:t>سلامتي مي باشد. مهم این است كه از این اطلاعات براي مداخله هاي لازم در نظام سلامت یك جامعه استفاده</a:t>
            </a:r>
            <a:br>
              <a:rPr lang="fa-IR" b="1" dirty="0"/>
            </a:br>
            <a:r>
              <a:rPr lang="fa-IR" b="1" dirty="0"/>
              <a:t>شود. این مداخله مي تواند در زمينه نيازسنجي، برنامه ریزي، اجرا و یا ارزشيابي برنامه هاي سلامتي باشد 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7818" y="357166"/>
            <a:ext cx="2609816" cy="1143000"/>
          </a:xfrm>
        </p:spPr>
        <p:txBody>
          <a:bodyPr/>
          <a:lstStyle/>
          <a:p>
            <a:r>
              <a:rPr lang="fa-IR" dirty="0" smtClean="0"/>
              <a:t>تعریف مرگ مادر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b="1" dirty="0"/>
              <a:t>تعريف مرگ مادر مورد استفاده وزارت بهداشت و کمیته کشوری سلامت مادران (برای محاسبه شاخص ، ) </a:t>
            </a:r>
            <a:r>
              <a:rPr lang="en-US" dirty="0"/>
              <a:t>MMR</a:t>
            </a:r>
            <a:r>
              <a:rPr lang="fa-IR" b="1" dirty="0"/>
              <a:t>مطابق</a:t>
            </a:r>
            <a:br>
              <a:rPr lang="fa-IR" b="1" dirty="0"/>
            </a:br>
            <a:r>
              <a:rPr lang="fa-IR" b="1" dirty="0"/>
              <a:t>تعريف سازمان جهانی بهداشت و به شرح زير است:</a:t>
            </a:r>
            <a:br>
              <a:rPr lang="fa-IR" b="1" dirty="0"/>
            </a:br>
            <a:r>
              <a:rPr lang="fa-IR" b="1" dirty="0"/>
              <a:t>مرگ هنگام حاملگي تا 42روز پس از ختم بارداري، صرف نظر از مدت و محل حاملگي به هر علتي مرتبط با بارداري، تشدید</a:t>
            </a:r>
            <a:br>
              <a:rPr lang="fa-IR" b="1" dirty="0"/>
            </a:br>
            <a:r>
              <a:rPr lang="fa-IR" b="1" dirty="0"/>
              <a:t>شده در بارداري، یا به علت مراقبت هاي ارایه شده طي آن، اما نه به علت حادثه یا تصادف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6116" y="274638"/>
            <a:ext cx="4638684" cy="1143000"/>
          </a:xfrm>
        </p:spPr>
        <p:txBody>
          <a:bodyPr>
            <a:normAutofit/>
          </a:bodyPr>
          <a:lstStyle/>
          <a:p>
            <a:r>
              <a:rPr lang="fa-IR" sz="3200" dirty="0"/>
              <a:t>گروه بندی علل مرگ مادر</a:t>
            </a:r>
            <a:r>
              <a:rPr lang="fa-IR" sz="3200" dirty="0" smtClean="0"/>
              <a:t> 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برای اینکه کلیه کشورها از نظر سهم و درصد هر یک از علل مرگ بتوانند با هم مقایسه شوند باید ابزار یکسان</a:t>
            </a:r>
            <a:br>
              <a:rPr lang="fa-IR" dirty="0"/>
            </a:br>
            <a:r>
              <a:rPr lang="fa-IR" dirty="0"/>
              <a:t>و استانداردی وجود داشته باشد</a:t>
            </a:r>
            <a:br>
              <a:rPr lang="fa-IR" dirty="0"/>
            </a:br>
            <a:r>
              <a:rPr lang="fa-IR" dirty="0"/>
              <a:t>ابزار باید ساده و قابل اعتماد و دارای ثبات و دوام باشد بطوری که برای </a:t>
            </a:r>
            <a:r>
              <a:rPr lang="fa-IR" dirty="0" smtClean="0"/>
              <a:t>کلینیکها</a:t>
            </a:r>
            <a:r>
              <a:rPr lang="fa-IR" dirty="0"/>
              <a:t>، مراقبین و پزشکان</a:t>
            </a:r>
            <a:br>
              <a:rPr lang="fa-IR" dirty="0"/>
            </a:br>
            <a:r>
              <a:rPr lang="fa-IR" dirty="0"/>
              <a:t>بالینی، اپیدمیولوژیستها و مجریان و سیاستگزاران سلامت بطور مشترک قابل استفاده باشد</a:t>
            </a:r>
            <a:br>
              <a:rPr lang="fa-IR" dirty="0"/>
            </a:br>
            <a:r>
              <a:rPr lang="fa-IR" dirty="0"/>
              <a:t>سازمان جهانی بهداشت یک جدول کاربردی بعنوان ابزاری برای گروه بندی علل مرگ مادر تهیه کرده و</a:t>
            </a:r>
            <a:br>
              <a:rPr lang="fa-IR" dirty="0"/>
            </a:br>
            <a:r>
              <a:rPr lang="fa-IR" dirty="0"/>
              <a:t>کشورها موظف هستند از این ابزار برای گزارش تعداد و علل مرگ استفاده نمایند . در این گروه بندی علل</a:t>
            </a:r>
            <a:br>
              <a:rPr lang="fa-IR" dirty="0"/>
            </a:br>
            <a:r>
              <a:rPr lang="fa-IR" dirty="0"/>
              <a:t>مرگ مادر به 10گروه تقسیم می شود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fa-IR" dirty="0"/>
              <a:t>گروه </a:t>
            </a:r>
            <a:r>
              <a:rPr lang="fa-IR" dirty="0" smtClean="0"/>
              <a:t>1 </a:t>
            </a:r>
            <a:r>
              <a:rPr lang="fa-IR" dirty="0"/>
              <a:t>: حاملگی منتهی به </a:t>
            </a:r>
            <a:r>
              <a:rPr lang="fa-IR" dirty="0" smtClean="0"/>
              <a:t>سقط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گروه 2: </a:t>
            </a:r>
            <a:r>
              <a:rPr lang="fa-IR" dirty="0"/>
              <a:t>اختلالات فشار خون در حاملگی، زایمان و پس از زایمان </a:t>
            </a:r>
            <a:r>
              <a:rPr lang="en-US" b="1" dirty="0"/>
              <a:t/>
            </a:r>
            <a:br>
              <a:rPr lang="en-US" b="1" dirty="0"/>
            </a:br>
            <a:r>
              <a:rPr lang="fa-IR" dirty="0" smtClean="0"/>
              <a:t>گروه 3: </a:t>
            </a:r>
            <a:r>
              <a:rPr lang="fa-IR" dirty="0"/>
              <a:t>خونریزی </a:t>
            </a:r>
            <a:r>
              <a:rPr lang="fa-IR" dirty="0" smtClean="0"/>
              <a:t>مامایی</a:t>
            </a:r>
          </a:p>
          <a:p>
            <a:r>
              <a:rPr lang="fa-IR" dirty="0" smtClean="0"/>
              <a:t>گروه 4: </a:t>
            </a:r>
            <a:r>
              <a:rPr lang="fa-IR" dirty="0"/>
              <a:t>عفونت مرتبط با بارداری </a:t>
            </a:r>
            <a:r>
              <a:rPr lang="en-US" b="1" dirty="0"/>
              <a:t/>
            </a:r>
            <a:br>
              <a:rPr lang="en-US" b="1" dirty="0"/>
            </a:br>
            <a:r>
              <a:rPr lang="fa-IR" dirty="0" smtClean="0"/>
              <a:t>گروه 5 </a:t>
            </a:r>
            <a:r>
              <a:rPr lang="fa-IR" dirty="0"/>
              <a:t>: سایر عوارض </a:t>
            </a:r>
            <a:r>
              <a:rPr lang="fa-IR" dirty="0" smtClean="0"/>
              <a:t>مامایی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گروه 6: </a:t>
            </a:r>
            <a:r>
              <a:rPr lang="fa-IR" dirty="0"/>
              <a:t>عوارض غیر قابل انتظار از </a:t>
            </a:r>
            <a:r>
              <a:rPr lang="fa-IR" dirty="0" smtClean="0"/>
              <a:t>درمان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گروه 7 </a:t>
            </a:r>
            <a:r>
              <a:rPr lang="fa-IR" dirty="0"/>
              <a:t>: عوارض غیر </a:t>
            </a:r>
            <a:r>
              <a:rPr lang="fa-IR" dirty="0" smtClean="0"/>
              <a:t>مامایی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گروه 8: </a:t>
            </a:r>
            <a:r>
              <a:rPr lang="fa-IR" dirty="0"/>
              <a:t>علل ناشناخته یا تعیین نشده </a:t>
            </a:r>
            <a:r>
              <a:rPr lang="en-US" b="1" dirty="0"/>
              <a:t/>
            </a:r>
            <a:br>
              <a:rPr lang="en-US" b="1" dirty="0"/>
            </a:br>
            <a:r>
              <a:rPr lang="fa-IR" dirty="0" smtClean="0"/>
              <a:t>گروه9: </a:t>
            </a:r>
            <a:r>
              <a:rPr lang="fa-IR" dirty="0"/>
              <a:t>علل دیگر مرگ که بطور تصادفی ( بازمان بارداری تا پس از زایمان) هم زمان شده اند</a:t>
            </a:r>
            <a:br>
              <a:rPr lang="fa-IR" dirty="0"/>
            </a:br>
            <a:r>
              <a:rPr lang="en-US" b="1" dirty="0"/>
              <a:t/>
            </a:r>
            <a:br>
              <a:rPr lang="en-US" b="1" dirty="0"/>
            </a:br>
            <a:r>
              <a:rPr lang="fa-IR" dirty="0" smtClean="0"/>
              <a:t>گروه 10: </a:t>
            </a:r>
            <a:r>
              <a:rPr lang="en-US" dirty="0"/>
              <a:t>X</a:t>
            </a:r>
            <a:r>
              <a:rPr lang="fa-IR" dirty="0"/>
              <a:t>خودکشی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571480"/>
            <a:ext cx="8229600" cy="5286412"/>
          </a:xfrm>
        </p:spPr>
        <p:txBody>
          <a:bodyPr>
            <a:noAutofit/>
          </a:bodyPr>
          <a:lstStyle/>
          <a:p>
            <a:r>
              <a:rPr lang="fa-IR" sz="2800" dirty="0"/>
              <a:t>بر اساس آخرین بیانیه سازمان جهانی بهداشت که در سال 2014منتشر شده ، هدف جهانی برای کاهش</a:t>
            </a:r>
            <a:br>
              <a:rPr lang="fa-IR" sz="2800" dirty="0"/>
            </a:br>
            <a:r>
              <a:rPr lang="fa-IR" sz="2800" dirty="0"/>
              <a:t>عادلانه مرگ مادری </a:t>
            </a:r>
            <a:r>
              <a:rPr lang="fa-IR" sz="2800" b="1" dirty="0"/>
              <a:t>"پایان دادن به مرگهاي قابل اجتناب " </a:t>
            </a:r>
            <a:r>
              <a:rPr lang="fa-IR" sz="2800" dirty="0" smtClean="0"/>
              <a:t>تعیین </a:t>
            </a:r>
            <a:r>
              <a:rPr lang="fa-IR" sz="2800" dirty="0"/>
              <a:t>شده و پیشنهاد گردیده است که تا سال</a:t>
            </a:r>
            <a:br>
              <a:rPr lang="fa-IR" sz="2800" dirty="0"/>
            </a:br>
            <a:r>
              <a:rPr lang="fa-IR" sz="2800" dirty="0"/>
              <a:t>2030بسیاری از کشورها از جمله ایران رقم شاخص مرگ مادر خود را به اندازه دو سوم آن نسبت به </a:t>
            </a:r>
            <a:r>
              <a:rPr lang="fa-IR" sz="2800" dirty="0" smtClean="0"/>
              <a:t>سال 2010کاهش </a:t>
            </a:r>
            <a:r>
              <a:rPr lang="fa-IR" sz="2800" dirty="0"/>
              <a:t>دهند. بنا براین بر اساس آخرین گزارش سازمان جهانی بهداشت و مطابق توصیه آنها ، رقم</a:t>
            </a:r>
            <a:br>
              <a:rPr lang="fa-IR" sz="2800" dirty="0"/>
            </a:br>
            <a:r>
              <a:rPr lang="en-US" sz="2800" dirty="0"/>
              <a:t>MMR</a:t>
            </a:r>
            <a:r>
              <a:rPr lang="fa-IR" sz="2800" dirty="0"/>
              <a:t>در هر سال نسبت به سال قبل می بایست </a:t>
            </a:r>
            <a:r>
              <a:rPr lang="fa-IR" sz="2800" dirty="0" smtClean="0"/>
              <a:t>کاهش </a:t>
            </a:r>
            <a:r>
              <a:rPr lang="fa-IR" sz="2800" dirty="0"/>
              <a:t>یابد</a:t>
            </a:r>
            <a:r>
              <a:rPr lang="fa-IR" sz="2800" dirty="0" smtClean="0"/>
              <a:t> </a:t>
            </a:r>
            <a:br>
              <a:rPr lang="fa-IR" sz="2800" dirty="0" smtClean="0"/>
            </a:br>
            <a:endParaRPr lang="fa-I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fa-IR" sz="1800" dirty="0" smtClean="0"/>
              <a:t/>
            </a:r>
            <a:br>
              <a:rPr lang="fa-IR" sz="1800" dirty="0" smtClean="0"/>
            </a:br>
            <a:endParaRPr lang="fa-IR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20000"/>
          </a:bodyPr>
          <a:lstStyle/>
          <a:p>
            <a:r>
              <a:rPr lang="fa-IR" b="1" dirty="0"/>
              <a:t>گزارش توصيفي اطلاعات استخراج شده از مرگ مادر در سال 95</a:t>
            </a:r>
            <a:br>
              <a:rPr lang="fa-IR" b="1" dirty="0"/>
            </a:br>
            <a:r>
              <a:rPr lang="fa-IR" b="1" dirty="0"/>
              <a:t>و نسبت مرگ مادران:</a:t>
            </a:r>
            <a:br>
              <a:rPr lang="fa-IR" b="1" dirty="0"/>
            </a:br>
            <a:r>
              <a:rPr lang="fa-IR" dirty="0"/>
              <a:t>از 400مورد مرگ مادر گزارش شده، تعداد 277مورد مرگ مادر مطابق با تعریف سازمان جهانی بهداشت</a:t>
            </a:r>
            <a:br>
              <a:rPr lang="fa-IR" dirty="0"/>
            </a:br>
            <a:r>
              <a:rPr lang="fa-IR" dirty="0"/>
              <a:t>بوده است.</a:t>
            </a:r>
            <a:br>
              <a:rPr lang="fa-IR" dirty="0"/>
            </a:br>
            <a:r>
              <a:rPr lang="fa-IR" dirty="0"/>
              <a:t>123مورد بدلایل زیر در تعریف مرگ مادر محسوب نمی شوند که شامل:</a:t>
            </a:r>
            <a:br>
              <a:rPr lang="fa-IR" dirty="0"/>
            </a:br>
            <a:r>
              <a:rPr lang="fa-IR" dirty="0" smtClean="0"/>
              <a:t>1)موارد </a:t>
            </a:r>
            <a:r>
              <a:rPr lang="fa-IR" dirty="0"/>
              <a:t>مرگ مادر غیر ایرانی بدون کارت اقامت 23مورد بوده که 21مورد افغانی و 2مورد پاکستانی</a:t>
            </a:r>
            <a:br>
              <a:rPr lang="fa-IR" dirty="0"/>
            </a:br>
            <a:r>
              <a:rPr lang="fa-IR" dirty="0"/>
              <a:t>بوده است.</a:t>
            </a:r>
            <a:br>
              <a:rPr lang="fa-IR" dirty="0"/>
            </a:br>
            <a:r>
              <a:rPr lang="fa-IR" dirty="0" smtClean="0"/>
              <a:t>2)38مورد </a:t>
            </a:r>
            <a:r>
              <a:rPr lang="fa-IR" dirty="0"/>
              <a:t>در اثر تصادف فوت نموده اند.</a:t>
            </a:r>
            <a:br>
              <a:rPr lang="fa-IR" dirty="0"/>
            </a:br>
            <a:r>
              <a:rPr lang="fa-IR" dirty="0" smtClean="0"/>
              <a:t>3 )19مورد </a:t>
            </a:r>
            <a:r>
              <a:rPr lang="fa-IR" dirty="0"/>
              <a:t>در اثر حوادث مانند(: سوختگی، غرق شدگی، گازگرفتگی، تروما و.......)</a:t>
            </a:r>
            <a:br>
              <a:rPr lang="fa-IR" dirty="0"/>
            </a:br>
            <a:r>
              <a:rPr lang="fa-IR" dirty="0"/>
              <a:t>4 )4مورد بر اثر قتل فوت کرده اند.</a:t>
            </a:r>
            <a:br>
              <a:rPr lang="fa-IR" dirty="0"/>
            </a:br>
            <a:r>
              <a:rPr lang="fa-IR" dirty="0" smtClean="0"/>
              <a:t>5 )39مورد </a:t>
            </a:r>
            <a:r>
              <a:rPr lang="fa-IR" dirty="0"/>
              <a:t>حذفی به علت عدم تطابق با تعریف مرگ مادر </a:t>
            </a:r>
            <a:r>
              <a:rPr lang="fa-IR" b="1" dirty="0"/>
              <a:t>(مرگهاي پس از 42روز ، انواع كانسرها</a:t>
            </a:r>
            <a:br>
              <a:rPr lang="fa-IR" b="1" dirty="0"/>
            </a:br>
            <a:r>
              <a:rPr lang="fa-IR" b="1" dirty="0"/>
              <a:t>و ......) </a:t>
            </a:r>
            <a:r>
              <a:rPr lang="fa-IR" dirty="0"/>
              <a:t>بوده است</a:t>
            </a:r>
            <a:br>
              <a:rPr lang="fa-IR" dirty="0"/>
            </a:br>
            <a:r>
              <a:rPr lang="fa-IR" dirty="0"/>
              <a:t>با توجه به تعداد موالید زنده ثبت شده در سازمان ثبت احوال، </a:t>
            </a:r>
            <a:r>
              <a:rPr lang="en-US" dirty="0"/>
              <a:t>MMR</a:t>
            </a:r>
            <a:r>
              <a:rPr lang="fa-IR" dirty="0"/>
              <a:t>یا نسبت مرگ مادران در کشور</a:t>
            </a:r>
            <a:br>
              <a:rPr lang="fa-IR" dirty="0"/>
            </a:br>
            <a:r>
              <a:rPr lang="fa-IR" dirty="0"/>
              <a:t>18/1در صد هزار تولد زنده محاسبه می شود</a:t>
            </a:r>
            <a:r>
              <a:rPr lang="fa-IR" dirty="0" smtClean="0"/>
              <a:t> </a:t>
            </a:r>
            <a:br>
              <a:rPr lang="fa-IR" dirty="0" smtClean="0"/>
            </a:b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285728"/>
            <a:ext cx="4371948" cy="714380"/>
          </a:xfrm>
        </p:spPr>
        <p:txBody>
          <a:bodyPr>
            <a:normAutofit fontScale="90000"/>
          </a:bodyPr>
          <a:lstStyle/>
          <a:p>
            <a:r>
              <a:rPr lang="fa-IR" sz="2800" dirty="0"/>
              <a:t>شاخصهاي دموگرافيك مادران فوت </a:t>
            </a:r>
            <a:r>
              <a:rPr lang="fa-IR" sz="2800" dirty="0" smtClean="0"/>
              <a:t>شده : </a:t>
            </a:r>
            <a:br>
              <a:rPr lang="fa-IR" sz="2800" dirty="0" smtClean="0"/>
            </a:b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r>
              <a:rPr lang="fa-IR" sz="2400" b="1" dirty="0"/>
              <a:t>ميزان تحصيلات: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از كل موارد فوت شده %10.7بيسواد بوده اند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%29.9تحصيلات در مقطع ابتدایي داشته اند.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%20.3تحصيلات در مقطع راهنمایي داشته اند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%23.6تحصيلات در مقطع دبيرستان داشته اند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%14تحصيلات در مقطع دانشگاهي داشته اند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%0.75تحصيلات در مقطع دكتراي تخصصي و فوق تخصصي داشته اند</a:t>
            </a:r>
            <a:br>
              <a:rPr lang="fa-IR" sz="2400" b="1" dirty="0"/>
            </a:br>
            <a:r>
              <a:rPr lang="fa-IR" sz="2400" b="1" i="1" dirty="0"/>
              <a:t>- </a:t>
            </a:r>
            <a:r>
              <a:rPr lang="fa-IR" sz="2400" b="1" dirty="0"/>
              <a:t>%0.75تحصيلات حوزوي داشته اند</a:t>
            </a:r>
            <a:r>
              <a:rPr lang="fa-IR" sz="2400" dirty="0" smtClean="0"/>
              <a:t> </a:t>
            </a:r>
            <a:br>
              <a:rPr lang="fa-IR" sz="2400" dirty="0" smtClean="0"/>
            </a:b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348</Words>
  <Application>Microsoft Office PowerPoint</Application>
  <PresentationFormat>On-screen Show (4:3)</PresentationFormat>
  <Paragraphs>56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Oriel</vt:lpstr>
      <vt:lpstr>PowerPoint Presentation</vt:lpstr>
      <vt:lpstr>مروری بر مرگ مادری درسطح کشور سال1395</vt:lpstr>
      <vt:lpstr>مراقبت مرگ مادری</vt:lpstr>
      <vt:lpstr>تعریف مرگ مادر</vt:lpstr>
      <vt:lpstr>گروه بندی علل مرگ مادر  </vt:lpstr>
      <vt:lpstr>PowerPoint Presentation</vt:lpstr>
      <vt:lpstr>PowerPoint Presentation</vt:lpstr>
      <vt:lpstr> </vt:lpstr>
      <vt:lpstr>شاخصهاي دموگرافيك مادران فوت شده :  </vt:lpstr>
      <vt:lpstr>گروه هاي سني</vt:lpstr>
      <vt:lpstr>تعداد بارداري</vt:lpstr>
      <vt:lpstr>مراقبت بارداري </vt:lpstr>
      <vt:lpstr>شاخص توده بدني مادرBMI</vt:lpstr>
      <vt:lpstr>مقطع فوت مادران فوت شده</vt:lpstr>
      <vt:lpstr>محل فوت مادران فوت شده</vt:lpstr>
      <vt:lpstr>محل زایمان مادران فوت شده</vt:lpstr>
      <vt:lpstr>عامل زایمان مادران فوت شده</vt:lpstr>
      <vt:lpstr>نوع زايمان</vt:lpstr>
      <vt:lpstr>PowerPoint Presentation</vt:lpstr>
      <vt:lpstr>تاخيرهایي كه در مرگ مادر تاثير داشته شامل :</vt:lpstr>
      <vt:lpstr>نتیجه گیری</vt:lpstr>
      <vt:lpstr>   راهکارهای مداخله ای پیشنهادی برای جلوگیری از تکرار عوامل قابل اجتناب در واحد های بهداشتی- درمانی </vt:lpstr>
      <vt:lpstr>PowerPoint Presentation</vt:lpstr>
      <vt:lpstr>PowerPoint Presentation</vt:lpstr>
      <vt:lpstr>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mostajeran</dc:creator>
  <cp:lastModifiedBy>shabake</cp:lastModifiedBy>
  <cp:revision>101</cp:revision>
  <dcterms:created xsi:type="dcterms:W3CDTF">2002-02-08T20:29:53Z</dcterms:created>
  <dcterms:modified xsi:type="dcterms:W3CDTF">2017-09-16T08:37:05Z</dcterms:modified>
</cp:coreProperties>
</file>