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s/slide47.xml" ContentType="application/vnd.openxmlformats-officedocument.presentationml.slide+xml"/>
  <Override PartName="/ppt/slides/slide56.xml" ContentType="application/vnd.openxmlformats-officedocument.presentationml.slide+xml"/>
  <Override PartName="/ppt/slides/slide58.xml" ContentType="application/vnd.openxmlformats-officedocument.presentationml.slide+xml"/>
  <Override PartName="/ppt/slides/slide67.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s/slide45.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slides/slide7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slides/slide70.xml" ContentType="application/vnd.openxmlformats-officedocument.presentationml.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s/slide7.xml" ContentType="application/vnd.openxmlformats-officedocument.presentationml.slide+xml"/>
  <Override PartName="/ppt/slides/slide9.xml" ContentType="application/vnd.openxmlformats-officedocument.presentationml.slide+xml"/>
  <Override PartName="/ppt/slides/slide59.xml" ContentType="application/vnd.openxmlformats-officedocument.presentationml.slide+xml"/>
  <Override PartName="/ppt/slides/slide68.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s/slide57.xml" ContentType="application/vnd.openxmlformats-officedocument.presentationml.slide+xml"/>
  <Override PartName="/ppt/slides/slide66.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slides/slide64.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s/slide62.xml" ContentType="application/vnd.openxmlformats-officedocument.presentationml.slide+xml"/>
  <Override PartName="/ppt/slides/slide71.xml" ContentType="application/vnd.openxmlformats-officedocument.presentationml.slide+xml"/>
  <Default Extension="jpeg" ContentType="image/jpeg"/>
  <Override PartName="/ppt/slideLayouts/slideLayout3.xml" ContentType="application/vnd.openxmlformats-officedocument.presentationml.slideLayout+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0.xml" ContentType="application/vnd.openxmlformats-officedocument.presentationml.slideLayout+xml"/>
  <Override PartName="/ppt/slides/slide8.xml" ContentType="application/vnd.openxmlformats-officedocument.presentationml.slide+xml"/>
  <Override PartName="/ppt/slides/slide49.xml" ContentType="application/vnd.openxmlformats-officedocument.presentationml.slide+xml"/>
  <Override PartName="/ppt/slides/slide69.xml" ContentType="application/vnd.openxmlformats-officedocument.presentationml.slide+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7" r:id="rId2"/>
    <p:sldId id="258" r:id="rId3"/>
    <p:sldId id="259" r:id="rId4"/>
    <p:sldId id="260" r:id="rId5"/>
    <p:sldId id="261" r:id="rId6"/>
    <p:sldId id="262" r:id="rId7"/>
    <p:sldId id="263" r:id="rId8"/>
    <p:sldId id="264" r:id="rId9"/>
    <p:sldId id="265" r:id="rId10"/>
    <p:sldId id="266" r:id="rId11"/>
    <p:sldId id="267" r:id="rId12"/>
    <p:sldId id="268" r:id="rId13"/>
    <p:sldId id="269" r:id="rId14"/>
    <p:sldId id="270" r:id="rId15"/>
    <p:sldId id="271" r:id="rId16"/>
    <p:sldId id="272" r:id="rId17"/>
    <p:sldId id="273" r:id="rId18"/>
    <p:sldId id="274" r:id="rId19"/>
    <p:sldId id="275" r:id="rId20"/>
    <p:sldId id="276" r:id="rId21"/>
    <p:sldId id="277" r:id="rId22"/>
    <p:sldId id="278" r:id="rId23"/>
    <p:sldId id="279" r:id="rId24"/>
    <p:sldId id="280" r:id="rId25"/>
    <p:sldId id="281" r:id="rId26"/>
    <p:sldId id="282" r:id="rId27"/>
    <p:sldId id="283" r:id="rId28"/>
    <p:sldId id="284" r:id="rId29"/>
    <p:sldId id="285" r:id="rId30"/>
    <p:sldId id="286" r:id="rId31"/>
    <p:sldId id="287" r:id="rId32"/>
    <p:sldId id="288" r:id="rId33"/>
    <p:sldId id="289" r:id="rId34"/>
    <p:sldId id="290" r:id="rId35"/>
    <p:sldId id="291" r:id="rId36"/>
    <p:sldId id="292" r:id="rId37"/>
    <p:sldId id="293" r:id="rId38"/>
    <p:sldId id="294" r:id="rId39"/>
    <p:sldId id="295" r:id="rId40"/>
    <p:sldId id="296" r:id="rId41"/>
    <p:sldId id="297" r:id="rId42"/>
    <p:sldId id="298" r:id="rId43"/>
    <p:sldId id="299" r:id="rId44"/>
    <p:sldId id="300" r:id="rId45"/>
    <p:sldId id="301" r:id="rId46"/>
    <p:sldId id="302" r:id="rId47"/>
    <p:sldId id="303" r:id="rId48"/>
    <p:sldId id="307" r:id="rId49"/>
    <p:sldId id="308" r:id="rId50"/>
    <p:sldId id="309" r:id="rId51"/>
    <p:sldId id="310" r:id="rId52"/>
    <p:sldId id="311" r:id="rId53"/>
    <p:sldId id="312" r:id="rId54"/>
    <p:sldId id="313" r:id="rId55"/>
    <p:sldId id="314" r:id="rId56"/>
    <p:sldId id="315" r:id="rId57"/>
    <p:sldId id="316" r:id="rId58"/>
    <p:sldId id="317" r:id="rId59"/>
    <p:sldId id="318" r:id="rId60"/>
    <p:sldId id="320" r:id="rId61"/>
    <p:sldId id="321" r:id="rId62"/>
    <p:sldId id="322" r:id="rId63"/>
    <p:sldId id="323" r:id="rId64"/>
    <p:sldId id="324" r:id="rId65"/>
    <p:sldId id="319" r:id="rId66"/>
    <p:sldId id="328" r:id="rId67"/>
    <p:sldId id="329" r:id="rId68"/>
    <p:sldId id="330" r:id="rId69"/>
    <p:sldId id="331" r:id="rId70"/>
    <p:sldId id="332" r:id="rId71"/>
    <p:sldId id="333" r:id="rId72"/>
    <p:sldId id="334" r:id="rId7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620"/>
    <p:restoredTop sz="94660"/>
  </p:normalViewPr>
  <p:slideViewPr>
    <p:cSldViewPr>
      <p:cViewPr varScale="1">
        <p:scale>
          <a:sx n="68" d="100"/>
          <a:sy n="68" d="100"/>
        </p:scale>
        <p:origin x="-1446" y="-96"/>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theme" Target="theme/theme1.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ight Triangle 9"/>
          <p:cNvSpPr/>
          <p:nvPr/>
        </p:nvSpPr>
        <p:spPr>
          <a:xfrm>
            <a:off x="-2" y="4664147"/>
            <a:ext cx="9151089"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9" name="Title 8"/>
          <p:cNvSpPr>
            <a:spLocks noGrp="1"/>
          </p:cNvSpPr>
          <p:nvPr>
            <p:ph type="ctrTitle"/>
          </p:nvPr>
        </p:nvSpPr>
        <p:spPr>
          <a:xfrm>
            <a:off x="685800" y="1752601"/>
            <a:ext cx="7772400" cy="1829761"/>
          </a:xfrm>
        </p:spPr>
        <p:txBody>
          <a:bodyPr vert="horz" anchor="b">
            <a:normAutofit/>
            <a:scene3d>
              <a:camera prst="orthographicFront"/>
              <a:lightRig rig="soft" dir="t"/>
            </a:scene3d>
            <a:sp3d prstMaterial="softEdge">
              <a:bevelT w="25400" h="25400"/>
            </a:sp3d>
          </a:bodyPr>
          <a:lstStyle>
            <a:lvl1pPr algn="r">
              <a:defRPr sz="4800" b="1">
                <a:solidFill>
                  <a:schemeClr val="tx2"/>
                </a:solidFill>
                <a:effectLst>
                  <a:outerShdw blurRad="31750" dist="25400" dir="5400000" algn="tl" rotWithShape="0">
                    <a:srgbClr val="000000">
                      <a:alpha val="25000"/>
                    </a:srgbClr>
                  </a:outerShdw>
                </a:effectLst>
              </a:defRPr>
            </a:lvl1pPr>
            <a:extLst/>
          </a:lstStyle>
          <a:p>
            <a:r>
              <a:rPr kumimoji="0" lang="en-US" smtClean="0"/>
              <a:t>Click to edit Master title style</a:t>
            </a:r>
            <a:endParaRPr kumimoji="0" lang="en-US"/>
          </a:p>
        </p:txBody>
      </p:sp>
      <p:sp>
        <p:nvSpPr>
          <p:cNvPr id="17" name="Subtitle 16"/>
          <p:cNvSpPr>
            <a:spLocks noGrp="1"/>
          </p:cNvSpPr>
          <p:nvPr>
            <p:ph type="subTitle" idx="1"/>
          </p:nvPr>
        </p:nvSpPr>
        <p:spPr>
          <a:xfrm>
            <a:off x="685800" y="3611607"/>
            <a:ext cx="7772400" cy="1199704"/>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grpSp>
        <p:nvGrpSpPr>
          <p:cNvPr id="2" name="Group 1"/>
          <p:cNvGrpSpPr/>
          <p:nvPr/>
        </p:nvGrpSpPr>
        <p:grpSpPr>
          <a:xfrm>
            <a:off x="-3765" y="4953000"/>
            <a:ext cx="9147765" cy="1912088"/>
            <a:chOff x="-3765" y="4832896"/>
            <a:chExt cx="9147765" cy="2032192"/>
          </a:xfrm>
        </p:grpSpPr>
        <p:sp>
          <p:nvSpPr>
            <p:cNvPr id="7" name="Freeform 6"/>
            <p:cNvSpPr>
              <a:spLocks/>
            </p:cNvSpPr>
            <p:nvPr/>
          </p:nvSpPr>
          <p:spPr bwMode="auto">
            <a:xfrm>
              <a:off x="1687513" y="4832896"/>
              <a:ext cx="7456487" cy="51881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8" name="Freeform 7"/>
            <p:cNvSpPr>
              <a:spLocks/>
            </p:cNvSpPr>
            <p:nvPr/>
          </p:nvSpPr>
          <p:spPr bwMode="auto">
            <a:xfrm>
              <a:off x="35443" y="5135526"/>
              <a:ext cx="9108557"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0" y="0"/>
                  </a:moveTo>
                  <a:lnTo>
                    <a:pt x="5760" y="0"/>
                  </a:lnTo>
                  <a:lnTo>
                    <a:pt x="5760" y="528"/>
                  </a:lnTo>
                  <a:lnTo>
                    <a:pt x="48" y="0"/>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1" name="Freeform 10"/>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2" name="Straight Connector 11"/>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30" name="Date Placeholder 29"/>
          <p:cNvSpPr>
            <a:spLocks noGrp="1"/>
          </p:cNvSpPr>
          <p:nvPr>
            <p:ph type="dt" sz="half" idx="10"/>
          </p:nvPr>
        </p:nvSpPr>
        <p:spPr/>
        <p:txBody>
          <a:bodyPr/>
          <a:lstStyle>
            <a:lvl1pPr>
              <a:defRPr>
                <a:solidFill>
                  <a:srgbClr val="FFFFFF"/>
                </a:solidFill>
              </a:defRPr>
            </a:lvl1pPr>
            <a:extLst/>
          </a:lstStyle>
          <a:p>
            <a:fld id="{67296ABF-D691-42AC-860B-041985F896A3}" type="datetimeFigureOut">
              <a:rPr lang="en-US" smtClean="0"/>
              <a:pPr/>
              <a:t>11/17/2021</a:t>
            </a:fld>
            <a:endParaRPr lang="en-US"/>
          </a:p>
        </p:txBody>
      </p:sp>
      <p:sp>
        <p:nvSpPr>
          <p:cNvPr id="19" name="Footer Placeholder 18"/>
          <p:cNvSpPr>
            <a:spLocks noGrp="1"/>
          </p:cNvSpPr>
          <p:nvPr>
            <p:ph type="ftr" sz="quarter" idx="11"/>
          </p:nvPr>
        </p:nvSpPr>
        <p:spPr/>
        <p:txBody>
          <a:bodyPr/>
          <a:lstStyle>
            <a:lvl1pPr>
              <a:defRPr>
                <a:solidFill>
                  <a:schemeClr val="accent1">
                    <a:tint val="20000"/>
                  </a:schemeClr>
                </a:solidFill>
              </a:defRPr>
            </a:lvl1pPr>
            <a:extLst/>
          </a:lstStyle>
          <a:p>
            <a:endParaRPr lang="en-US"/>
          </a:p>
        </p:txBody>
      </p:sp>
      <p:sp>
        <p:nvSpPr>
          <p:cNvPr id="27" name="Slide Number Placeholder 26"/>
          <p:cNvSpPr>
            <a:spLocks noGrp="1"/>
          </p:cNvSpPr>
          <p:nvPr>
            <p:ph type="sldNum" sz="quarter" idx="12"/>
          </p:nvPr>
        </p:nvSpPr>
        <p:spPr/>
        <p:txBody>
          <a:bodyPr/>
          <a:lstStyle>
            <a:lvl1pPr>
              <a:defRPr>
                <a:solidFill>
                  <a:srgbClr val="FFFFFF"/>
                </a:solidFill>
              </a:defRPr>
            </a:lvl1pPr>
            <a:extLst/>
          </a:lstStyle>
          <a:p>
            <a:fld id="{29EC5DF3-4620-4747-824A-BB44C3AC6AF4}"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1481329"/>
            <a:ext cx="8229600" cy="4386071"/>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67296ABF-D691-42AC-860B-041985F896A3}" type="datetimeFigureOut">
              <a:rPr lang="en-US" smtClean="0"/>
              <a:pPr/>
              <a:t>11/17/2021</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29EC5DF3-4620-4747-824A-BB44C3AC6AF4}"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44013" y="274640"/>
            <a:ext cx="1777470" cy="5592761"/>
          </a:xfrm>
        </p:spPr>
        <p:txBody>
          <a:bodyPr vert="eaVert"/>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41"/>
            <a:ext cx="6324600" cy="5592760"/>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67296ABF-D691-42AC-860B-041985F896A3}" type="datetimeFigureOut">
              <a:rPr lang="en-US" smtClean="0"/>
              <a:pPr/>
              <a:t>11/17/2021</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29EC5DF3-4620-4747-824A-BB44C3AC6AF4}"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67296ABF-D691-42AC-860B-041985F896A3}" type="datetimeFigureOut">
              <a:rPr lang="en-US" smtClean="0"/>
              <a:pPr/>
              <a:t>11/17/2021</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29EC5DF3-4620-4747-824A-BB44C3AC6AF4}" type="slidenum">
              <a:rPr lang="en-US" smtClean="0"/>
              <a:pPr/>
              <a:t>‹#›</a:t>
            </a:fld>
            <a:endParaRPr lang="en-US"/>
          </a:p>
        </p:txBody>
      </p:sp>
      <p:sp>
        <p:nvSpPr>
          <p:cNvPr id="7" name="Title 6"/>
          <p:cNvSpPr>
            <a:spLocks noGrp="1"/>
          </p:cNvSpPr>
          <p:nvPr>
            <p:ph type="title"/>
          </p:nvPr>
        </p:nvSpPr>
        <p:spPr/>
        <p:txBody>
          <a:bodyPr rtlCol="0"/>
          <a:lstStyle>
            <a:extLst/>
          </a:lstStyle>
          <a:p>
            <a:r>
              <a:rPr kumimoji="0" lang="en-US" smtClean="0"/>
              <a:t>Click to edit Master title style</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22376" y="1059712"/>
            <a:ext cx="7772400" cy="1828800"/>
          </a:xfrm>
        </p:spPr>
        <p:txBody>
          <a:bodyPr vert="horz" anchor="b">
            <a:normAutofit/>
            <a:scene3d>
              <a:camera prst="orthographicFront"/>
              <a:lightRig rig="soft" dir="t"/>
            </a:scene3d>
            <a:sp3d prstMaterial="softEdge">
              <a:bevelT w="25400" h="25400"/>
            </a:sp3d>
          </a:bodyPr>
          <a:lstStyle>
            <a:lvl1pPr algn="r">
              <a:buNone/>
              <a:defRPr sz="4800" b="1" cap="none" baseline="0">
                <a:effectLst>
                  <a:outerShdw blurRad="31750" dist="25400" dir="5400000" algn="tl" rotWithShape="0">
                    <a:srgbClr val="000000">
                      <a:alpha val="25000"/>
                    </a:srgbClr>
                  </a:outerShdw>
                </a:effectLst>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3922713" y="2931712"/>
            <a:ext cx="4572000" cy="1454888"/>
          </a:xfrm>
        </p:spPr>
        <p:txBody>
          <a:bodyPr lIns="91440" rIns="91440" anchor="t"/>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extLst/>
          </a:lstStyle>
          <a:p>
            <a:fld id="{67296ABF-D691-42AC-860B-041985F896A3}" type="datetimeFigureOut">
              <a:rPr lang="en-US" smtClean="0"/>
              <a:pPr/>
              <a:t>11/17/2021</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29EC5DF3-4620-4747-824A-BB44C3AC6AF4}" type="slidenum">
              <a:rPr lang="en-US" smtClean="0"/>
              <a:pPr/>
              <a:t>‹#›</a:t>
            </a:fld>
            <a:endParaRPr lang="en-US"/>
          </a:p>
        </p:txBody>
      </p:sp>
      <p:sp>
        <p:nvSpPr>
          <p:cNvPr id="7" name="Chevron 6"/>
          <p:cNvSpPr/>
          <p:nvPr/>
        </p:nvSpPr>
        <p:spPr>
          <a:xfrm>
            <a:off x="3636680"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
        <p:nvSpPr>
          <p:cNvPr id="8" name="Chevron 7"/>
          <p:cNvSpPr/>
          <p:nvPr/>
        </p:nvSpPr>
        <p:spPr>
          <a:xfrm>
            <a:off x="3450264"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bg>
      <p:bgRef idx="1002">
        <a:schemeClr val="bg1"/>
      </p:bgRef>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67296ABF-D691-42AC-860B-041985F896A3}" type="datetimeFigureOut">
              <a:rPr lang="en-US" smtClean="0"/>
              <a:pPr/>
              <a:t>11/17/2021</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29EC5DF3-4620-4747-824A-BB44C3AC6AF4}" type="slidenum">
              <a:rPr lang="en-US" smtClean="0"/>
              <a:pPr/>
              <a:t>‹#›</a:t>
            </a:fld>
            <a:endParaRPr lang="en-US"/>
          </a:p>
        </p:txBody>
      </p:sp>
      <p:sp>
        <p:nvSpPr>
          <p:cNvPr id="8" name="Title 7"/>
          <p:cNvSpPr>
            <a:spLocks noGrp="1"/>
          </p:cNvSpPr>
          <p:nvPr>
            <p:ph type="title"/>
          </p:nvPr>
        </p:nvSpPr>
        <p:spPr/>
        <p:txBody>
          <a:bodyPr rtlCol="0"/>
          <a:lstStyle>
            <a:extLst/>
          </a:lstStyle>
          <a:p>
            <a:r>
              <a:rPr kumimoji="0" lang="en-US" smtClean="0"/>
              <a:t>Click to edit Master title style</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5410200"/>
            <a:ext cx="4040188"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6" y="5410200"/>
            <a:ext cx="4041775"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1444294"/>
            <a:ext cx="4040188" cy="3941763"/>
          </a:xfrm>
          <a:ln>
            <a:noFill/>
            <a:prstDash val="sysDash"/>
            <a:miter lim="800000"/>
          </a:ln>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1444294"/>
            <a:ext cx="4041775" cy="3941763"/>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extLst/>
          </a:lstStyle>
          <a:p>
            <a:fld id="{67296ABF-D691-42AC-860B-041985F896A3}" type="datetimeFigureOut">
              <a:rPr lang="en-US" smtClean="0"/>
              <a:pPr/>
              <a:t>11/17/2021</a:t>
            </a:fld>
            <a:endParaRPr lang="en-US"/>
          </a:p>
        </p:txBody>
      </p:sp>
      <p:sp>
        <p:nvSpPr>
          <p:cNvPr id="8" name="Footer Placeholder 7"/>
          <p:cNvSpPr>
            <a:spLocks noGrp="1"/>
          </p:cNvSpPr>
          <p:nvPr>
            <p:ph type="ftr" sz="quarter" idx="11"/>
          </p:nvPr>
        </p:nvSpPr>
        <p:spPr/>
        <p:txBody>
          <a:bodyPr/>
          <a:lstStyle>
            <a:extLst/>
          </a:lstStyle>
          <a:p>
            <a:endParaRPr lang="en-US"/>
          </a:p>
        </p:txBody>
      </p:sp>
      <p:sp>
        <p:nvSpPr>
          <p:cNvPr id="9" name="Slide Number Placeholder 8"/>
          <p:cNvSpPr>
            <a:spLocks noGrp="1"/>
          </p:cNvSpPr>
          <p:nvPr>
            <p:ph type="sldNum" sz="quarter" idx="12"/>
          </p:nvPr>
        </p:nvSpPr>
        <p:spPr/>
        <p:txBody>
          <a:bodyPr/>
          <a:lstStyle>
            <a:extLst/>
          </a:lstStyle>
          <a:p>
            <a:fld id="{29EC5DF3-4620-4747-824A-BB44C3AC6AF4}"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bg>
      <p:bgRef idx="1002">
        <a:schemeClr val="bg1"/>
      </p:bgRef>
    </p:bg>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extLst/>
          </a:lstStyle>
          <a:p>
            <a:fld id="{67296ABF-D691-42AC-860B-041985F896A3}" type="datetimeFigureOut">
              <a:rPr lang="en-US" smtClean="0"/>
              <a:pPr/>
              <a:t>11/17/2021</a:t>
            </a:fld>
            <a:endParaRPr lang="en-US"/>
          </a:p>
        </p:txBody>
      </p:sp>
      <p:sp>
        <p:nvSpPr>
          <p:cNvPr id="4" name="Footer Placeholder 3"/>
          <p:cNvSpPr>
            <a:spLocks noGrp="1"/>
          </p:cNvSpPr>
          <p:nvPr>
            <p:ph type="ftr" sz="quarter" idx="11"/>
          </p:nvPr>
        </p:nvSpPr>
        <p:spPr/>
        <p:txBody>
          <a:bodyPr/>
          <a:lstStyle>
            <a:extLst/>
          </a:lstStyle>
          <a:p>
            <a:endParaRPr lang="en-US"/>
          </a:p>
        </p:txBody>
      </p:sp>
      <p:sp>
        <p:nvSpPr>
          <p:cNvPr id="5" name="Slide Number Placeholder 4"/>
          <p:cNvSpPr>
            <a:spLocks noGrp="1"/>
          </p:cNvSpPr>
          <p:nvPr>
            <p:ph type="sldNum" sz="quarter" idx="12"/>
          </p:nvPr>
        </p:nvSpPr>
        <p:spPr/>
        <p:txBody>
          <a:bodyPr/>
          <a:lstStyle>
            <a:extLst/>
          </a:lstStyle>
          <a:p>
            <a:fld id="{29EC5DF3-4620-4747-824A-BB44C3AC6AF4}" type="slidenum">
              <a:rPr lang="en-US" smtClean="0"/>
              <a:pPr/>
              <a:t>‹#›</a:t>
            </a:fld>
            <a:endParaRPr lang="en-US"/>
          </a:p>
        </p:txBody>
      </p:sp>
      <p:sp>
        <p:nvSpPr>
          <p:cNvPr id="6" name="Title 5"/>
          <p:cNvSpPr>
            <a:spLocks noGrp="1"/>
          </p:cNvSpPr>
          <p:nvPr>
            <p:ph type="title"/>
          </p:nvPr>
        </p:nvSpPr>
        <p:spPr/>
        <p:txBody>
          <a:bodyPr rtlCol="0"/>
          <a:lstStyle>
            <a:extLst/>
          </a:lstStyle>
          <a:p>
            <a:r>
              <a:rPr kumimoji="0" lang="en-US" smtClean="0"/>
              <a:t>Click to edit Master title style</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extLst/>
          </a:lstStyle>
          <a:p>
            <a:fld id="{67296ABF-D691-42AC-860B-041985F896A3}" type="datetimeFigureOut">
              <a:rPr lang="en-US" smtClean="0"/>
              <a:pPr/>
              <a:t>11/17/2021</a:t>
            </a:fld>
            <a:endParaRPr lang="en-US"/>
          </a:p>
        </p:txBody>
      </p:sp>
      <p:sp>
        <p:nvSpPr>
          <p:cNvPr id="3" name="Footer Placeholder 2"/>
          <p:cNvSpPr>
            <a:spLocks noGrp="1"/>
          </p:cNvSpPr>
          <p:nvPr>
            <p:ph type="ftr" sz="quarter" idx="11"/>
          </p:nvPr>
        </p:nvSpPr>
        <p:spPr/>
        <p:txBody>
          <a:bodyPr/>
          <a:lstStyle>
            <a:extLst/>
          </a:lstStyle>
          <a:p>
            <a:endParaRPr lang="en-US"/>
          </a:p>
        </p:txBody>
      </p:sp>
      <p:sp>
        <p:nvSpPr>
          <p:cNvPr id="4" name="Slide Number Placeholder 3"/>
          <p:cNvSpPr>
            <a:spLocks noGrp="1"/>
          </p:cNvSpPr>
          <p:nvPr>
            <p:ph type="sldNum" sz="quarter" idx="12"/>
          </p:nvPr>
        </p:nvSpPr>
        <p:spPr/>
        <p:txBody>
          <a:bodyPr/>
          <a:lstStyle>
            <a:extLst/>
          </a:lstStyle>
          <a:p>
            <a:fld id="{29EC5DF3-4620-4747-824A-BB44C3AC6AF4}"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914400" y="4876800"/>
            <a:ext cx="7481776" cy="457200"/>
          </a:xfrm>
        </p:spPr>
        <p:txBody>
          <a:bodyPr vert="horz" anchor="t">
            <a:noAutofit/>
            <a:sp3d prstMaterial="softEdge">
              <a:bevelT w="0" h="0"/>
            </a:sp3d>
          </a:bodyPr>
          <a:lstStyle>
            <a:lvl1pPr algn="r">
              <a:buNone/>
              <a:defRPr sz="2500" b="0">
                <a:solidFill>
                  <a:schemeClr val="accent1"/>
                </a:solidFill>
                <a:effectLst/>
              </a:defRPr>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4419600" y="5355102"/>
            <a:ext cx="3974592" cy="914400"/>
          </a:xfrm>
        </p:spPr>
        <p:txBody>
          <a:bodyPr/>
          <a:lstStyle>
            <a:lvl1pPr marL="0" indent="0" algn="r">
              <a:buNone/>
              <a:defRPr sz="1600"/>
            </a:lvl1pPr>
            <a:lvl2pPr>
              <a:buNone/>
              <a:defRPr sz="1200"/>
            </a:lvl2pPr>
            <a:lvl3pPr>
              <a:buNone/>
              <a:defRPr sz="1000"/>
            </a:lvl3pPr>
            <a:lvl4pPr>
              <a:buNone/>
              <a:defRPr sz="900"/>
            </a:lvl4pPr>
            <a:lvl5pPr>
              <a:buNone/>
              <a:defRPr sz="900"/>
            </a:lvl5pPr>
            <a:extLst/>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914400" y="274320"/>
            <a:ext cx="7479792" cy="4572000"/>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a:xfrm>
            <a:off x="6727032" y="6407944"/>
            <a:ext cx="1920240" cy="365760"/>
          </a:xfrm>
        </p:spPr>
        <p:txBody>
          <a:bodyPr/>
          <a:lstStyle>
            <a:extLst/>
          </a:lstStyle>
          <a:p>
            <a:fld id="{67296ABF-D691-42AC-860B-041985F896A3}" type="datetimeFigureOut">
              <a:rPr lang="en-US" smtClean="0"/>
              <a:pPr/>
              <a:t>11/17/2021</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29EC5DF3-4620-4747-824A-BB44C3AC6AF4}"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2">
        <a:schemeClr val="bg1"/>
      </p:bgRef>
    </p:bg>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141232" y="5443402"/>
            <a:ext cx="7162800" cy="648232"/>
          </a:xfrm>
          <a:noFill/>
        </p:spPr>
        <p:txBody>
          <a:bodyPr lIns="91440" tIns="0" rIns="91440" anchor="t"/>
          <a:lstStyle>
            <a:lvl1pPr marL="0" marR="18288" indent="0" algn="r">
              <a:buNone/>
              <a:defRPr sz="1400"/>
            </a:lvl1pPr>
            <a:lvl2pPr>
              <a:defRPr sz="1200"/>
            </a:lvl2pPr>
            <a:lvl3pPr>
              <a:defRPr sz="1000"/>
            </a:lvl3pPr>
            <a:lvl4pPr>
              <a:defRPr sz="900"/>
            </a:lvl4pPr>
            <a:lvl5pPr>
              <a:defRPr sz="900"/>
            </a:lvl5pPr>
            <a:extLst/>
          </a:lstStyle>
          <a:p>
            <a:pPr lvl="0" eaLnBrk="1" latinLnBrk="0" hangingPunct="1"/>
            <a:r>
              <a:rPr kumimoji="0" lang="en-US" smtClean="0"/>
              <a:t>Click to edit Master text styles</a:t>
            </a:r>
          </a:p>
        </p:txBody>
      </p:sp>
      <p:sp>
        <p:nvSpPr>
          <p:cNvPr id="3" name="Picture Placeholder 2"/>
          <p:cNvSpPr>
            <a:spLocks noGrp="1"/>
          </p:cNvSpPr>
          <p:nvPr>
            <p:ph type="pic" idx="1"/>
          </p:nvPr>
        </p:nvSpPr>
        <p:spPr>
          <a:xfrm>
            <a:off x="228600" y="189968"/>
            <a:ext cx="8686800" cy="4389120"/>
          </a:xfrm>
          <a:prstGeom prst="rect">
            <a:avLst/>
          </a:prstGeom>
          <a:solidFill>
            <a:schemeClr val="bg2"/>
          </a:solidFill>
          <a:ln>
            <a:solidFill>
              <a:schemeClr val="bg1"/>
            </a:solidFill>
          </a:ln>
          <a:effectLst>
            <a:innerShdw blurRad="95250">
              <a:srgbClr val="000000"/>
            </a:innerShdw>
          </a:effectLst>
        </p:spPr>
        <p:txBody>
          <a:bodyPr/>
          <a:lstStyle>
            <a:lvl1pPr marL="0" indent="0">
              <a:buNone/>
              <a:defRPr sz="3200"/>
            </a:lvl1pPr>
            <a:extLst/>
          </a:lstStyle>
          <a:p>
            <a:r>
              <a:rPr kumimoji="0" lang="en-US" smtClean="0"/>
              <a:t>Click icon to add picture</a:t>
            </a:r>
            <a:endParaRPr kumimoji="0" lang="en-US" dirty="0"/>
          </a:p>
        </p:txBody>
      </p:sp>
      <p:sp>
        <p:nvSpPr>
          <p:cNvPr id="5" name="Date Placeholder 4"/>
          <p:cNvSpPr>
            <a:spLocks noGrp="1"/>
          </p:cNvSpPr>
          <p:nvPr>
            <p:ph type="dt" sz="half" idx="10"/>
          </p:nvPr>
        </p:nvSpPr>
        <p:spPr/>
        <p:txBody>
          <a:bodyPr/>
          <a:lstStyle>
            <a:lvl1pPr>
              <a:defRPr>
                <a:solidFill>
                  <a:schemeClr val="tx1"/>
                </a:solidFill>
              </a:defRPr>
            </a:lvl1pPr>
            <a:extLst/>
          </a:lstStyle>
          <a:p>
            <a:fld id="{67296ABF-D691-42AC-860B-041985F896A3}" type="datetimeFigureOut">
              <a:rPr lang="en-US" smtClean="0"/>
              <a:pPr/>
              <a:t>11/17/2021</a:t>
            </a:fld>
            <a:endParaRPr lang="en-US"/>
          </a:p>
        </p:txBody>
      </p:sp>
      <p:sp>
        <p:nvSpPr>
          <p:cNvPr id="6" name="Footer Placeholder 5"/>
          <p:cNvSpPr>
            <a:spLocks noGrp="1"/>
          </p:cNvSpPr>
          <p:nvPr>
            <p:ph type="ftr" sz="quarter" idx="11"/>
          </p:nvPr>
        </p:nvSpPr>
        <p:spPr>
          <a:xfrm>
            <a:off x="4380072" y="6407944"/>
            <a:ext cx="2350681" cy="365125"/>
          </a:xfrm>
        </p:spPr>
        <p:txBody>
          <a:bodyPr/>
          <a:lstStyle>
            <a:lvl1pPr>
              <a:defRPr>
                <a:solidFill>
                  <a:schemeClr val="tx1"/>
                </a:solidFill>
              </a:defRPr>
            </a:lvl1pPr>
            <a:extLst/>
          </a:lstStyle>
          <a:p>
            <a:endParaRPr lang="en-US"/>
          </a:p>
        </p:txBody>
      </p:sp>
      <p:sp>
        <p:nvSpPr>
          <p:cNvPr id="7" name="Slide Number Placeholder 6"/>
          <p:cNvSpPr>
            <a:spLocks noGrp="1"/>
          </p:cNvSpPr>
          <p:nvPr>
            <p:ph type="sldNum" sz="quarter" idx="12"/>
          </p:nvPr>
        </p:nvSpPr>
        <p:spPr/>
        <p:txBody>
          <a:bodyPr/>
          <a:lstStyle>
            <a:lvl1pPr>
              <a:defRPr>
                <a:solidFill>
                  <a:schemeClr val="tx1"/>
                </a:solidFill>
              </a:defRPr>
            </a:lvl1pPr>
            <a:extLst/>
          </a:lstStyle>
          <a:p>
            <a:fld id="{29EC5DF3-4620-4747-824A-BB44C3AC6AF4}" type="slidenum">
              <a:rPr lang="en-US" smtClean="0"/>
              <a:pPr/>
              <a:t>‹#›</a:t>
            </a:fld>
            <a:endParaRPr lang="en-US"/>
          </a:p>
        </p:txBody>
      </p:sp>
      <p:sp>
        <p:nvSpPr>
          <p:cNvPr id="2" name="Title 1"/>
          <p:cNvSpPr>
            <a:spLocks noGrp="1"/>
          </p:cNvSpPr>
          <p:nvPr>
            <p:ph type="title"/>
          </p:nvPr>
        </p:nvSpPr>
        <p:spPr>
          <a:xfrm>
            <a:off x="228600" y="4865122"/>
            <a:ext cx="8075432" cy="562672"/>
          </a:xfrm>
          <a:noFill/>
        </p:spPr>
        <p:txBody>
          <a:bodyPr anchor="t">
            <a:sp3d prstMaterial="softEdge"/>
          </a:bodyPr>
          <a:lstStyle>
            <a:lvl1pPr marR="0" algn="r">
              <a:buNone/>
              <a:defRPr sz="3000" b="0">
                <a:solidFill>
                  <a:schemeClr val="accent1"/>
                </a:solidFill>
                <a:effectLst>
                  <a:outerShdw blurRad="50800" dist="25000" dir="5400000" algn="t" rotWithShape="0">
                    <a:prstClr val="black">
                      <a:alpha val="45000"/>
                    </a:prstClr>
                  </a:outerShdw>
                </a:effectLst>
              </a:defRPr>
            </a:lvl1pPr>
            <a:extLst/>
          </a:lstStyle>
          <a:p>
            <a:r>
              <a:rPr kumimoji="0" lang="en-US" smtClean="0"/>
              <a:t>Click to edit Master title style</a:t>
            </a:r>
            <a:endParaRPr kumimoji="0" lang="en-US"/>
          </a:p>
        </p:txBody>
      </p:sp>
      <p:sp>
        <p:nvSpPr>
          <p:cNvPr id="8" name="Freeform 7"/>
          <p:cNvSpPr>
            <a:spLocks/>
          </p:cNvSpPr>
          <p:nvPr/>
        </p:nvSpPr>
        <p:spPr bwMode="auto">
          <a:xfrm>
            <a:off x="716436" y="5001993"/>
            <a:ext cx="3802003" cy="1443111"/>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329" y="347"/>
                </a:moveTo>
                <a:lnTo>
                  <a:pt x="7156" y="682"/>
                </a:lnTo>
                <a:lnTo>
                  <a:pt x="5229" y="682"/>
                </a:lnTo>
                <a:lnTo>
                  <a:pt x="-328" y="345"/>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9" name="Freeform 8"/>
          <p:cNvSpPr>
            <a:spLocks/>
          </p:cNvSpPr>
          <p:nvPr/>
        </p:nvSpPr>
        <p:spPr bwMode="auto">
          <a:xfrm>
            <a:off x="-53561" y="5785023"/>
            <a:ext cx="3802003"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817" y="97"/>
                </a:moveTo>
                <a:lnTo>
                  <a:pt x="6408" y="682"/>
                </a:lnTo>
                <a:lnTo>
                  <a:pt x="5232" y="685"/>
                </a:lnTo>
                <a:lnTo>
                  <a:pt x="829" y="101"/>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0" name="Right Triangle 9"/>
          <p:cNvSpPr>
            <a:spLocks/>
          </p:cNvSpPr>
          <p:nvPr/>
        </p:nvSpPr>
        <p:spPr bwMode="auto">
          <a:xfrm>
            <a:off x="-6042" y="5791253"/>
            <a:ext cx="3402314" cy="1080868"/>
          </a:xfrm>
          <a:prstGeom prst="rtTriangle">
            <a:avLst/>
          </a:pr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1" name="Straight Connector 10"/>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12" name="Chevron 11"/>
          <p:cNvSpPr/>
          <p:nvPr/>
        </p:nvSpPr>
        <p:spPr>
          <a:xfrm>
            <a:off x="8664112"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
        <p:nvSpPr>
          <p:cNvPr id="13" name="Chevron 12"/>
          <p:cNvSpPr/>
          <p:nvPr/>
        </p:nvSpPr>
        <p:spPr>
          <a:xfrm>
            <a:off x="8477696"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 name="Freeform 12"/>
          <p:cNvSpPr>
            <a:spLocks/>
          </p:cNvSpPr>
          <p:nvPr/>
        </p:nvSpPr>
        <p:spPr bwMode="auto">
          <a:xfrm>
            <a:off x="716436" y="5001993"/>
            <a:ext cx="3802003" cy="1443111"/>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329" y="347"/>
                </a:moveTo>
                <a:lnTo>
                  <a:pt x="7156" y="682"/>
                </a:lnTo>
                <a:lnTo>
                  <a:pt x="5229" y="682"/>
                </a:lnTo>
                <a:lnTo>
                  <a:pt x="-328" y="345"/>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2" name="Freeform 11"/>
          <p:cNvSpPr>
            <a:spLocks/>
          </p:cNvSpPr>
          <p:nvPr/>
        </p:nvSpPr>
        <p:spPr bwMode="auto">
          <a:xfrm>
            <a:off x="-53561" y="5785023"/>
            <a:ext cx="3802003"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817" y="97"/>
                </a:moveTo>
                <a:lnTo>
                  <a:pt x="6408" y="682"/>
                </a:lnTo>
                <a:lnTo>
                  <a:pt x="5232" y="685"/>
                </a:lnTo>
                <a:lnTo>
                  <a:pt x="829" y="101"/>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4" name="Right Triangle 13"/>
          <p:cNvSpPr>
            <a:spLocks/>
          </p:cNvSpPr>
          <p:nvPr/>
        </p:nvSpPr>
        <p:spPr bwMode="auto">
          <a:xfrm>
            <a:off x="-6042" y="5791253"/>
            <a:ext cx="3402314" cy="1080868"/>
          </a:xfrm>
          <a:prstGeom prst="rtTriangle">
            <a:avLst/>
          </a:prstGeom>
          <a:blipFill>
            <a:blip r:embed="rId13">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5" name="Straight Connector 14"/>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Title Placeholder 8"/>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scene3d>
            <a:sp3d prstMaterial="softEdge">
              <a:bevelT w="25400" h="25400"/>
            </a:sp3d>
          </a:bodyPr>
          <a:lstStyle>
            <a:extLst/>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481328"/>
            <a:ext cx="8229600" cy="4525963"/>
          </a:xfrm>
          <a:prstGeom prst="rect">
            <a:avLst/>
          </a:prstGeom>
        </p:spPr>
        <p:txBody>
          <a:bodyPr vert="horz">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6727032" y="6407944"/>
            <a:ext cx="1920240" cy="365760"/>
          </a:xfrm>
          <a:prstGeom prst="rect">
            <a:avLst/>
          </a:prstGeom>
        </p:spPr>
        <p:txBody>
          <a:bodyPr vert="horz" anchor="b"/>
          <a:lstStyle>
            <a:lvl1pPr algn="l" eaLnBrk="1" latinLnBrk="0" hangingPunct="1">
              <a:defRPr kumimoji="0" sz="1000">
                <a:solidFill>
                  <a:schemeClr val="tx1"/>
                </a:solidFill>
              </a:defRPr>
            </a:lvl1pPr>
            <a:extLst/>
          </a:lstStyle>
          <a:p>
            <a:fld id="{67296ABF-D691-42AC-860B-041985F896A3}" type="datetimeFigureOut">
              <a:rPr lang="en-US" smtClean="0"/>
              <a:pPr/>
              <a:t>11/17/2021</a:t>
            </a:fld>
            <a:endParaRPr lang="en-US"/>
          </a:p>
        </p:txBody>
      </p:sp>
      <p:sp>
        <p:nvSpPr>
          <p:cNvPr id="22" name="Footer Placeholder 21"/>
          <p:cNvSpPr>
            <a:spLocks noGrp="1"/>
          </p:cNvSpPr>
          <p:nvPr>
            <p:ph type="ftr" sz="quarter" idx="3"/>
          </p:nvPr>
        </p:nvSpPr>
        <p:spPr>
          <a:xfrm>
            <a:off x="4380072" y="6407944"/>
            <a:ext cx="2350681" cy="365125"/>
          </a:xfrm>
          <a:prstGeom prst="rect">
            <a:avLst/>
          </a:prstGeom>
        </p:spPr>
        <p:txBody>
          <a:bodyPr vert="horz" anchor="b"/>
          <a:lstStyle>
            <a:lvl1pPr algn="r" eaLnBrk="1" latinLnBrk="0" hangingPunct="1">
              <a:defRPr kumimoji="0" sz="1000">
                <a:solidFill>
                  <a:schemeClr val="tx1"/>
                </a:solidFill>
              </a:defRPr>
            </a:lvl1pPr>
            <a:extLst/>
          </a:lstStyle>
          <a:p>
            <a:endParaRPr lang="en-US"/>
          </a:p>
        </p:txBody>
      </p:sp>
      <p:sp>
        <p:nvSpPr>
          <p:cNvPr id="18" name="Slide Number Placeholder 17"/>
          <p:cNvSpPr>
            <a:spLocks noGrp="1"/>
          </p:cNvSpPr>
          <p:nvPr>
            <p:ph type="sldNum" sz="quarter" idx="4"/>
          </p:nvPr>
        </p:nvSpPr>
        <p:spPr>
          <a:xfrm>
            <a:off x="8647272" y="6407944"/>
            <a:ext cx="365760" cy="365125"/>
          </a:xfrm>
          <a:prstGeom prst="rect">
            <a:avLst/>
          </a:prstGeom>
        </p:spPr>
        <p:txBody>
          <a:bodyPr vert="horz" anchor="b"/>
          <a:lstStyle>
            <a:lvl1pPr algn="r" eaLnBrk="1" latinLnBrk="0" hangingPunct="1">
              <a:defRPr kumimoji="0" sz="1000" b="0">
                <a:solidFill>
                  <a:schemeClr val="tx1"/>
                </a:solidFill>
              </a:defRPr>
            </a:lvl1pPr>
            <a:extLst/>
          </a:lstStyle>
          <a:p>
            <a:fld id="{29EC5DF3-4620-4747-824A-BB44C3AC6AF4}"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p:titleStyle>
    <p:body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7.xml"/><Relationship Id="rId4" Type="http://schemas.openxmlformats.org/officeDocument/2006/relationships/image" Target="../media/image4.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8.png"/><Relationship Id="rId7" Type="http://schemas.openxmlformats.org/officeDocument/2006/relationships/image" Target="../media/image12.png"/><Relationship Id="rId2" Type="http://schemas.openxmlformats.org/officeDocument/2006/relationships/image" Target="../media/image7.png"/><Relationship Id="rId1" Type="http://schemas.openxmlformats.org/officeDocument/2006/relationships/slideLayout" Target="../slideLayouts/slideLayout2.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 Id="rId9" Type="http://schemas.openxmlformats.org/officeDocument/2006/relationships/image" Target="../media/image14.png"/></Relationships>
</file>

<file path=ppt/slides/_rels/slide12.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5.png"/><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29.png"/><Relationship Id="rId1" Type="http://schemas.openxmlformats.org/officeDocument/2006/relationships/slideLayout" Target="../slideLayouts/slideLayout2.xml"/><Relationship Id="rId4" Type="http://schemas.openxmlformats.org/officeDocument/2006/relationships/image" Target="../media/image31.jpe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image" Target="../media/image32.jpeg"/><Relationship Id="rId1" Type="http://schemas.openxmlformats.org/officeDocument/2006/relationships/slideLayout" Target="../slideLayouts/slideLayout6.xml"/><Relationship Id="rId5" Type="http://schemas.openxmlformats.org/officeDocument/2006/relationships/image" Target="../media/image35.jpeg"/><Relationship Id="rId4" Type="http://schemas.openxmlformats.org/officeDocument/2006/relationships/image" Target="../media/image34.jpeg"/></Relationships>
</file>

<file path=ppt/slides/_rels/slide41.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6.xml.rels><?xml version="1.0" encoding="UTF-8" standalone="yes"?>
<Relationships xmlns="http://schemas.openxmlformats.org/package/2006/relationships"><Relationship Id="rId2" Type="http://schemas.openxmlformats.org/officeDocument/2006/relationships/image" Target="../media/image40.jpeg"/><Relationship Id="rId1" Type="http://schemas.openxmlformats.org/officeDocument/2006/relationships/slideLayout" Target="../slideLayouts/slideLayout7.xml"/></Relationships>
</file>

<file path=ppt/slides/_rels/slide67.xml.rels><?xml version="1.0" encoding="UTF-8" standalone="yes"?>
<Relationships xmlns="http://schemas.openxmlformats.org/package/2006/relationships"><Relationship Id="rId2" Type="http://schemas.openxmlformats.org/officeDocument/2006/relationships/image" Target="../media/image41.jpeg"/><Relationship Id="rId1" Type="http://schemas.openxmlformats.org/officeDocument/2006/relationships/slideLayout" Target="../slideLayouts/slideLayout7.xml"/></Relationships>
</file>

<file path=ppt/slides/_rels/slide68.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image" Target="../media/image42.jpeg"/><Relationship Id="rId1" Type="http://schemas.openxmlformats.org/officeDocument/2006/relationships/slideLayout" Target="../slideLayouts/slideLayout7.xml"/></Relationships>
</file>

<file path=ppt/slides/_rels/slide69.xml.rels><?xml version="1.0" encoding="UTF-8" standalone="yes"?>
<Relationships xmlns="http://schemas.openxmlformats.org/package/2006/relationships"><Relationship Id="rId2" Type="http://schemas.openxmlformats.org/officeDocument/2006/relationships/image" Target="../media/image44.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7.xml"/></Relationships>
</file>

<file path=ppt/slides/_rels/slide71.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image" Target="../media/image47.png"/><Relationship Id="rId1" Type="http://schemas.openxmlformats.org/officeDocument/2006/relationships/slideLayout" Target="../slideLayouts/slideLayout7.xml"/><Relationship Id="rId5" Type="http://schemas.openxmlformats.org/officeDocument/2006/relationships/image" Target="../media/image50.png"/><Relationship Id="rId4" Type="http://schemas.openxmlformats.org/officeDocument/2006/relationships/image" Target="../media/image49.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object 2"/>
          <p:cNvGrpSpPr/>
          <p:nvPr/>
        </p:nvGrpSpPr>
        <p:grpSpPr>
          <a:xfrm>
            <a:off x="1780" y="0"/>
            <a:ext cx="9142730" cy="6858000"/>
            <a:chOff x="1780" y="0"/>
            <a:chExt cx="9142730" cy="6858000"/>
          </a:xfrm>
        </p:grpSpPr>
        <p:sp>
          <p:nvSpPr>
            <p:cNvPr id="3" name="object 3"/>
            <p:cNvSpPr/>
            <p:nvPr/>
          </p:nvSpPr>
          <p:spPr>
            <a:xfrm>
              <a:off x="1014983" y="0"/>
              <a:ext cx="73660" cy="6858000"/>
            </a:xfrm>
            <a:custGeom>
              <a:avLst/>
              <a:gdLst/>
              <a:ahLst/>
              <a:cxnLst/>
              <a:rect l="l" t="t" r="r" b="b"/>
              <a:pathLst>
                <a:path w="73659" h="6858000">
                  <a:moveTo>
                    <a:pt x="73152" y="0"/>
                  </a:moveTo>
                  <a:lnTo>
                    <a:pt x="0" y="0"/>
                  </a:lnTo>
                  <a:lnTo>
                    <a:pt x="0" y="6858000"/>
                  </a:lnTo>
                  <a:lnTo>
                    <a:pt x="73152" y="6858000"/>
                  </a:lnTo>
                  <a:lnTo>
                    <a:pt x="73152" y="0"/>
                  </a:lnTo>
                  <a:close/>
                </a:path>
              </a:pathLst>
            </a:custGeom>
            <a:solidFill>
              <a:srgbClr val="FFFFFF"/>
            </a:solidFill>
          </p:spPr>
          <p:txBody>
            <a:bodyPr wrap="square" lIns="0" tIns="0" rIns="0" bIns="0" rtlCol="0"/>
            <a:lstStyle/>
            <a:p>
              <a:endParaRPr/>
            </a:p>
          </p:txBody>
        </p:sp>
        <p:sp>
          <p:nvSpPr>
            <p:cNvPr id="4" name="object 4"/>
            <p:cNvSpPr/>
            <p:nvPr/>
          </p:nvSpPr>
          <p:spPr>
            <a:xfrm>
              <a:off x="922782" y="1415033"/>
              <a:ext cx="210312" cy="210312"/>
            </a:xfrm>
            <a:prstGeom prst="rect">
              <a:avLst/>
            </a:prstGeom>
            <a:blipFill>
              <a:blip r:embed="rId2" cstate="print"/>
              <a:stretch>
                <a:fillRect/>
              </a:stretch>
            </a:blipFill>
          </p:spPr>
          <p:txBody>
            <a:bodyPr wrap="square" lIns="0" tIns="0" rIns="0" bIns="0" rtlCol="0"/>
            <a:lstStyle/>
            <a:p>
              <a:endParaRPr/>
            </a:p>
          </p:txBody>
        </p:sp>
        <p:sp>
          <p:nvSpPr>
            <p:cNvPr id="5" name="object 5"/>
            <p:cNvSpPr/>
            <p:nvPr/>
          </p:nvSpPr>
          <p:spPr>
            <a:xfrm>
              <a:off x="921893" y="1338072"/>
              <a:ext cx="304927" cy="288163"/>
            </a:xfrm>
            <a:prstGeom prst="rect">
              <a:avLst/>
            </a:prstGeom>
            <a:blipFill>
              <a:blip r:embed="rId3" cstate="print"/>
              <a:stretch>
                <a:fillRect/>
              </a:stretch>
            </a:blipFill>
          </p:spPr>
          <p:txBody>
            <a:bodyPr wrap="square" lIns="0" tIns="0" rIns="0" bIns="0" rtlCol="0"/>
            <a:lstStyle/>
            <a:p>
              <a:endParaRPr/>
            </a:p>
          </p:txBody>
        </p:sp>
        <p:sp>
          <p:nvSpPr>
            <p:cNvPr id="6" name="object 6"/>
            <p:cNvSpPr/>
            <p:nvPr/>
          </p:nvSpPr>
          <p:spPr>
            <a:xfrm>
              <a:off x="1142999" y="457200"/>
              <a:ext cx="7696200" cy="5943600"/>
            </a:xfrm>
            <a:prstGeom prst="rect">
              <a:avLst/>
            </a:prstGeom>
            <a:blipFill>
              <a:blip r:embed="rId4" cstate="print"/>
              <a:stretch>
                <a:fillRect/>
              </a:stretch>
            </a:blipFill>
          </p:spPr>
          <p:txBody>
            <a:bodyPr wrap="square" lIns="0" tIns="0" rIns="0" bIns="0" rtlCol="0"/>
            <a:lstStyle/>
            <a:p>
              <a:endParaRPr/>
            </a:p>
          </p:txBody>
        </p:sp>
      </p:gr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p:nvPr/>
        </p:nvSpPr>
        <p:spPr>
          <a:xfrm>
            <a:off x="1014983" y="0"/>
            <a:ext cx="73660" cy="6858000"/>
          </a:xfrm>
          <a:custGeom>
            <a:avLst/>
            <a:gdLst/>
            <a:ahLst/>
            <a:cxnLst/>
            <a:rect l="l" t="t" r="r" b="b"/>
            <a:pathLst>
              <a:path w="73659" h="6858000">
                <a:moveTo>
                  <a:pt x="73152" y="0"/>
                </a:moveTo>
                <a:lnTo>
                  <a:pt x="0" y="0"/>
                </a:lnTo>
                <a:lnTo>
                  <a:pt x="0" y="6858000"/>
                </a:lnTo>
                <a:lnTo>
                  <a:pt x="73152" y="6858000"/>
                </a:lnTo>
                <a:lnTo>
                  <a:pt x="73152" y="0"/>
                </a:lnTo>
                <a:close/>
              </a:path>
            </a:pathLst>
          </a:custGeom>
          <a:solidFill>
            <a:srgbClr val="FFFFFF"/>
          </a:solidFill>
        </p:spPr>
        <p:txBody>
          <a:bodyPr wrap="square" lIns="0" tIns="0" rIns="0" bIns="0" rtlCol="0"/>
          <a:lstStyle/>
          <a:p>
            <a:endParaRPr/>
          </a:p>
        </p:txBody>
      </p:sp>
      <p:sp>
        <p:nvSpPr>
          <p:cNvPr id="13" name="object 13"/>
          <p:cNvSpPr txBox="1"/>
          <p:nvPr/>
        </p:nvSpPr>
        <p:spPr>
          <a:xfrm>
            <a:off x="1088643" y="1219200"/>
            <a:ext cx="7680325" cy="3257550"/>
          </a:xfrm>
          <a:prstGeom prst="rect">
            <a:avLst/>
          </a:prstGeom>
        </p:spPr>
        <p:txBody>
          <a:bodyPr vert="horz" wrap="square" lIns="0" tIns="13335" rIns="0" bIns="0" rtlCol="0">
            <a:spAutoFit/>
          </a:bodyPr>
          <a:lstStyle/>
          <a:p>
            <a:pPr marL="12700">
              <a:lnSpc>
                <a:spcPct val="100000"/>
              </a:lnSpc>
              <a:spcBef>
                <a:spcPts val="105"/>
              </a:spcBef>
              <a:tabLst>
                <a:tab pos="4888865" algn="l"/>
                <a:tab pos="5728335" algn="l"/>
              </a:tabLst>
            </a:pPr>
            <a:r>
              <a:rPr sz="4400" spc="-30" dirty="0">
                <a:solidFill>
                  <a:srgbClr val="562213"/>
                </a:solidFill>
                <a:latin typeface="Trebuchet MS"/>
                <a:cs typeface="Trebuchet MS"/>
              </a:rPr>
              <a:t>Count</a:t>
            </a:r>
            <a:r>
              <a:rPr sz="4400" spc="-120" dirty="0">
                <a:solidFill>
                  <a:srgbClr val="562213"/>
                </a:solidFill>
                <a:latin typeface="Trebuchet MS"/>
                <a:cs typeface="Trebuchet MS"/>
              </a:rPr>
              <a:t> </a:t>
            </a:r>
            <a:r>
              <a:rPr sz="4400" spc="-210" dirty="0">
                <a:solidFill>
                  <a:srgbClr val="562213"/>
                </a:solidFill>
                <a:latin typeface="Trebuchet MS"/>
                <a:cs typeface="Trebuchet MS"/>
              </a:rPr>
              <a:t>:15-20</a:t>
            </a:r>
            <a:r>
              <a:rPr sz="4400" spc="-125" dirty="0">
                <a:solidFill>
                  <a:srgbClr val="562213"/>
                </a:solidFill>
                <a:latin typeface="Trebuchet MS"/>
                <a:cs typeface="Trebuchet MS"/>
              </a:rPr>
              <a:t> </a:t>
            </a:r>
            <a:r>
              <a:rPr sz="4400" spc="-425" dirty="0">
                <a:solidFill>
                  <a:srgbClr val="562213"/>
                </a:solidFill>
                <a:latin typeface="Trebuchet MS"/>
                <a:cs typeface="Trebuchet MS"/>
              </a:rPr>
              <a:t>mil/ml	</a:t>
            </a:r>
            <a:r>
              <a:rPr sz="4400" spc="50" dirty="0">
                <a:solidFill>
                  <a:srgbClr val="562213"/>
                </a:solidFill>
                <a:latin typeface="Trebuchet MS"/>
                <a:cs typeface="Trebuchet MS"/>
              </a:rPr>
              <a:t>or	</a:t>
            </a:r>
            <a:r>
              <a:rPr sz="4400" spc="-105" dirty="0">
                <a:solidFill>
                  <a:srgbClr val="562213"/>
                </a:solidFill>
                <a:latin typeface="Trebuchet MS"/>
                <a:cs typeface="Trebuchet MS"/>
              </a:rPr>
              <a:t>40</a:t>
            </a:r>
            <a:r>
              <a:rPr sz="4400" spc="-175" dirty="0">
                <a:solidFill>
                  <a:srgbClr val="562213"/>
                </a:solidFill>
                <a:latin typeface="Trebuchet MS"/>
                <a:cs typeface="Trebuchet MS"/>
              </a:rPr>
              <a:t> </a:t>
            </a:r>
            <a:r>
              <a:rPr sz="4400" spc="-484" dirty="0">
                <a:solidFill>
                  <a:srgbClr val="562213"/>
                </a:solidFill>
                <a:latin typeface="Trebuchet MS"/>
                <a:cs typeface="Trebuchet MS"/>
              </a:rPr>
              <a:t>mil/ej</a:t>
            </a:r>
            <a:endParaRPr sz="4400" dirty="0">
              <a:latin typeface="Trebuchet MS"/>
              <a:cs typeface="Trebuchet MS"/>
            </a:endParaRPr>
          </a:p>
          <a:p>
            <a:pPr marL="12700" marR="4899660" indent="154940">
              <a:lnSpc>
                <a:spcPct val="181900"/>
              </a:lnSpc>
              <a:spcBef>
                <a:spcPts val="955"/>
              </a:spcBef>
            </a:pPr>
            <a:r>
              <a:rPr sz="4400" spc="-245" dirty="0">
                <a:solidFill>
                  <a:srgbClr val="562213"/>
                </a:solidFill>
                <a:latin typeface="Trebuchet MS"/>
                <a:cs typeface="Trebuchet MS"/>
              </a:rPr>
              <a:t>motility  </a:t>
            </a:r>
            <a:r>
              <a:rPr sz="4400" spc="-65" dirty="0">
                <a:solidFill>
                  <a:srgbClr val="562213"/>
                </a:solidFill>
                <a:latin typeface="Trebuchet MS"/>
                <a:cs typeface="Trebuchet MS"/>
              </a:rPr>
              <a:t>Morpholo</a:t>
            </a:r>
            <a:r>
              <a:rPr sz="4400" spc="5" dirty="0">
                <a:solidFill>
                  <a:srgbClr val="562213"/>
                </a:solidFill>
                <a:latin typeface="Trebuchet MS"/>
                <a:cs typeface="Trebuchet MS"/>
              </a:rPr>
              <a:t>g</a:t>
            </a:r>
            <a:r>
              <a:rPr sz="4400" spc="-245" dirty="0">
                <a:solidFill>
                  <a:srgbClr val="562213"/>
                </a:solidFill>
                <a:latin typeface="Trebuchet MS"/>
                <a:cs typeface="Trebuchet MS"/>
              </a:rPr>
              <a:t>y</a:t>
            </a:r>
            <a:endParaRPr sz="4400" dirty="0">
              <a:latin typeface="Trebuchet MS"/>
              <a:cs typeface="Trebuchet MS"/>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object 2"/>
          <p:cNvGrpSpPr/>
          <p:nvPr/>
        </p:nvGrpSpPr>
        <p:grpSpPr>
          <a:xfrm>
            <a:off x="1780" y="0"/>
            <a:ext cx="9142730" cy="6858000"/>
            <a:chOff x="1780" y="0"/>
            <a:chExt cx="9142730" cy="6858000"/>
          </a:xfrm>
        </p:grpSpPr>
        <p:sp>
          <p:nvSpPr>
            <p:cNvPr id="3" name="object 3"/>
            <p:cNvSpPr/>
            <p:nvPr/>
          </p:nvSpPr>
          <p:spPr>
            <a:xfrm>
              <a:off x="341376" y="103631"/>
              <a:ext cx="3384041" cy="686561"/>
            </a:xfrm>
            <a:prstGeom prst="rect">
              <a:avLst/>
            </a:prstGeom>
            <a:blipFill>
              <a:blip r:embed="rId2" cstate="print"/>
              <a:stretch>
                <a:fillRect/>
              </a:stretch>
            </a:blipFill>
          </p:spPr>
          <p:txBody>
            <a:bodyPr wrap="square" lIns="0" tIns="0" rIns="0" bIns="0" rtlCol="0"/>
            <a:lstStyle/>
            <a:p>
              <a:endParaRPr/>
            </a:p>
          </p:txBody>
        </p:sp>
        <p:sp>
          <p:nvSpPr>
            <p:cNvPr id="4" name="object 4"/>
            <p:cNvSpPr/>
            <p:nvPr/>
          </p:nvSpPr>
          <p:spPr>
            <a:xfrm>
              <a:off x="3313175" y="103631"/>
              <a:ext cx="564641" cy="686561"/>
            </a:xfrm>
            <a:prstGeom prst="rect">
              <a:avLst/>
            </a:prstGeom>
            <a:blipFill>
              <a:blip r:embed="rId3" cstate="print"/>
              <a:stretch>
                <a:fillRect/>
              </a:stretch>
            </a:blipFill>
          </p:spPr>
          <p:txBody>
            <a:bodyPr wrap="square" lIns="0" tIns="0" rIns="0" bIns="0" rtlCol="0"/>
            <a:lstStyle/>
            <a:p>
              <a:endParaRPr/>
            </a:p>
          </p:txBody>
        </p:sp>
        <p:sp>
          <p:nvSpPr>
            <p:cNvPr id="5" name="object 5"/>
            <p:cNvSpPr/>
            <p:nvPr/>
          </p:nvSpPr>
          <p:spPr>
            <a:xfrm>
              <a:off x="3465575" y="103631"/>
              <a:ext cx="750570" cy="686561"/>
            </a:xfrm>
            <a:prstGeom prst="rect">
              <a:avLst/>
            </a:prstGeom>
            <a:blipFill>
              <a:blip r:embed="rId4" cstate="print"/>
              <a:stretch>
                <a:fillRect/>
              </a:stretch>
            </a:blipFill>
          </p:spPr>
          <p:txBody>
            <a:bodyPr wrap="square" lIns="0" tIns="0" rIns="0" bIns="0" rtlCol="0"/>
            <a:lstStyle/>
            <a:p>
              <a:endParaRPr/>
            </a:p>
          </p:txBody>
        </p:sp>
        <p:sp>
          <p:nvSpPr>
            <p:cNvPr id="6" name="object 6"/>
            <p:cNvSpPr/>
            <p:nvPr/>
          </p:nvSpPr>
          <p:spPr>
            <a:xfrm>
              <a:off x="3803904" y="103631"/>
              <a:ext cx="1344929" cy="686561"/>
            </a:xfrm>
            <a:prstGeom prst="rect">
              <a:avLst/>
            </a:prstGeom>
            <a:blipFill>
              <a:blip r:embed="rId5" cstate="print"/>
              <a:stretch>
                <a:fillRect/>
              </a:stretch>
            </a:blipFill>
          </p:spPr>
          <p:txBody>
            <a:bodyPr wrap="square" lIns="0" tIns="0" rIns="0" bIns="0" rtlCol="0"/>
            <a:lstStyle/>
            <a:p>
              <a:endParaRPr/>
            </a:p>
          </p:txBody>
        </p:sp>
        <p:sp>
          <p:nvSpPr>
            <p:cNvPr id="7" name="object 7"/>
            <p:cNvSpPr/>
            <p:nvPr/>
          </p:nvSpPr>
          <p:spPr>
            <a:xfrm>
              <a:off x="4817363" y="103631"/>
              <a:ext cx="1607058" cy="686561"/>
            </a:xfrm>
            <a:prstGeom prst="rect">
              <a:avLst/>
            </a:prstGeom>
            <a:blipFill>
              <a:blip r:embed="rId6" cstate="print"/>
              <a:stretch>
                <a:fillRect/>
              </a:stretch>
            </a:blipFill>
          </p:spPr>
          <p:txBody>
            <a:bodyPr wrap="square" lIns="0" tIns="0" rIns="0" bIns="0" rtlCol="0"/>
            <a:lstStyle/>
            <a:p>
              <a:endParaRPr/>
            </a:p>
          </p:txBody>
        </p:sp>
        <p:sp>
          <p:nvSpPr>
            <p:cNvPr id="8" name="object 8"/>
            <p:cNvSpPr/>
            <p:nvPr/>
          </p:nvSpPr>
          <p:spPr>
            <a:xfrm>
              <a:off x="6012179" y="103631"/>
              <a:ext cx="717042" cy="686561"/>
            </a:xfrm>
            <a:prstGeom prst="rect">
              <a:avLst/>
            </a:prstGeom>
            <a:blipFill>
              <a:blip r:embed="rId7" cstate="print"/>
              <a:stretch>
                <a:fillRect/>
              </a:stretch>
            </a:blipFill>
          </p:spPr>
          <p:txBody>
            <a:bodyPr wrap="square" lIns="0" tIns="0" rIns="0" bIns="0" rtlCol="0"/>
            <a:lstStyle/>
            <a:p>
              <a:endParaRPr/>
            </a:p>
          </p:txBody>
        </p:sp>
        <p:sp>
          <p:nvSpPr>
            <p:cNvPr id="9" name="object 9"/>
            <p:cNvSpPr/>
            <p:nvPr/>
          </p:nvSpPr>
          <p:spPr>
            <a:xfrm>
              <a:off x="6316979" y="103631"/>
              <a:ext cx="2116074" cy="686561"/>
            </a:xfrm>
            <a:prstGeom prst="rect">
              <a:avLst/>
            </a:prstGeom>
            <a:blipFill>
              <a:blip r:embed="rId8" cstate="print"/>
              <a:stretch>
                <a:fillRect/>
              </a:stretch>
            </a:blipFill>
          </p:spPr>
          <p:txBody>
            <a:bodyPr wrap="square" lIns="0" tIns="0" rIns="0" bIns="0" rtlCol="0"/>
            <a:lstStyle/>
            <a:p>
              <a:endParaRPr/>
            </a:p>
          </p:txBody>
        </p:sp>
        <p:sp>
          <p:nvSpPr>
            <p:cNvPr id="10" name="object 10"/>
            <p:cNvSpPr/>
            <p:nvPr/>
          </p:nvSpPr>
          <p:spPr>
            <a:xfrm>
              <a:off x="341376" y="469391"/>
              <a:ext cx="4807458" cy="686562"/>
            </a:xfrm>
            <a:prstGeom prst="rect">
              <a:avLst/>
            </a:prstGeom>
            <a:blipFill>
              <a:blip r:embed="rId9" cstate="print"/>
              <a:stretch>
                <a:fillRect/>
              </a:stretch>
            </a:blipFill>
          </p:spPr>
          <p:txBody>
            <a:bodyPr wrap="square" lIns="0" tIns="0" rIns="0" bIns="0" rtlCol="0"/>
            <a:lstStyle/>
            <a:p>
              <a:endParaRPr/>
            </a:p>
          </p:txBody>
        </p:sp>
      </p:grpSp>
      <p:sp>
        <p:nvSpPr>
          <p:cNvPr id="11" name="object 11"/>
          <p:cNvSpPr txBox="1">
            <a:spLocks noGrp="1"/>
          </p:cNvSpPr>
          <p:nvPr>
            <p:ph type="title"/>
          </p:nvPr>
        </p:nvSpPr>
        <p:spPr>
          <a:xfrm>
            <a:off x="535940" y="180543"/>
            <a:ext cx="7623809" cy="757555"/>
          </a:xfrm>
          <a:prstGeom prst="rect">
            <a:avLst/>
          </a:prstGeom>
        </p:spPr>
        <p:txBody>
          <a:bodyPr vert="horz" wrap="square" lIns="0" tIns="12700" rIns="0" bIns="0" rtlCol="0">
            <a:spAutoFit/>
          </a:bodyPr>
          <a:lstStyle/>
          <a:p>
            <a:pPr marL="12700">
              <a:lnSpc>
                <a:spcPct val="100000"/>
              </a:lnSpc>
              <a:spcBef>
                <a:spcPts val="100"/>
              </a:spcBef>
            </a:pPr>
            <a:r>
              <a:rPr sz="2400" b="0" spc="-60" dirty="0">
                <a:latin typeface="Trebuchet MS"/>
                <a:cs typeface="Trebuchet MS"/>
              </a:rPr>
              <a:t>Lower </a:t>
            </a:r>
            <a:r>
              <a:rPr sz="2400" b="0" spc="-145" dirty="0">
                <a:latin typeface="Trebuchet MS"/>
                <a:cs typeface="Trebuchet MS"/>
              </a:rPr>
              <a:t>reference limits </a:t>
            </a:r>
            <a:r>
              <a:rPr sz="2400" b="0" spc="-105" dirty="0">
                <a:latin typeface="Trebuchet MS"/>
                <a:cs typeface="Trebuchet MS"/>
              </a:rPr>
              <a:t>(5th </a:t>
            </a:r>
            <a:r>
              <a:rPr sz="2400" b="0" spc="-140" dirty="0">
                <a:latin typeface="Trebuchet MS"/>
                <a:cs typeface="Trebuchet MS"/>
              </a:rPr>
              <a:t>centiles </a:t>
            </a:r>
            <a:r>
              <a:rPr sz="2400" b="0" spc="-155" dirty="0">
                <a:latin typeface="Trebuchet MS"/>
                <a:cs typeface="Trebuchet MS"/>
              </a:rPr>
              <a:t>and </a:t>
            </a:r>
            <a:r>
              <a:rPr sz="2400" b="0" spc="-114" dirty="0">
                <a:latin typeface="Trebuchet MS"/>
                <a:cs typeface="Trebuchet MS"/>
              </a:rPr>
              <a:t>their </a:t>
            </a:r>
            <a:r>
              <a:rPr sz="2400" b="0" spc="20" dirty="0">
                <a:latin typeface="Trebuchet MS"/>
                <a:cs typeface="Trebuchet MS"/>
              </a:rPr>
              <a:t>95%</a:t>
            </a:r>
            <a:r>
              <a:rPr sz="2400" b="0" spc="335" dirty="0">
                <a:latin typeface="Trebuchet MS"/>
                <a:cs typeface="Trebuchet MS"/>
              </a:rPr>
              <a:t> </a:t>
            </a:r>
            <a:r>
              <a:rPr sz="2400" b="0" spc="-135" dirty="0">
                <a:latin typeface="Trebuchet MS"/>
                <a:cs typeface="Trebuchet MS"/>
              </a:rPr>
              <a:t>confidence</a:t>
            </a:r>
            <a:endParaRPr sz="2400">
              <a:latin typeface="Trebuchet MS"/>
              <a:cs typeface="Trebuchet MS"/>
            </a:endParaRPr>
          </a:p>
          <a:p>
            <a:pPr marL="12700">
              <a:lnSpc>
                <a:spcPct val="100000"/>
              </a:lnSpc>
              <a:spcBef>
                <a:spcPts val="5"/>
              </a:spcBef>
            </a:pPr>
            <a:r>
              <a:rPr sz="2400" b="0" spc="-125" dirty="0">
                <a:latin typeface="Trebuchet MS"/>
                <a:cs typeface="Trebuchet MS"/>
              </a:rPr>
              <a:t>intervals) </a:t>
            </a:r>
            <a:r>
              <a:rPr sz="2400" b="0" spc="-90" dirty="0">
                <a:latin typeface="Trebuchet MS"/>
                <a:cs typeface="Trebuchet MS"/>
              </a:rPr>
              <a:t>for </a:t>
            </a:r>
            <a:r>
              <a:rPr sz="2400" b="0" spc="-125" dirty="0">
                <a:latin typeface="Trebuchet MS"/>
                <a:cs typeface="Trebuchet MS"/>
              </a:rPr>
              <a:t>semen</a:t>
            </a:r>
            <a:r>
              <a:rPr sz="2400" b="0" spc="20" dirty="0">
                <a:latin typeface="Trebuchet MS"/>
                <a:cs typeface="Trebuchet MS"/>
              </a:rPr>
              <a:t> </a:t>
            </a:r>
            <a:r>
              <a:rPr sz="2400" b="0" spc="-140" dirty="0">
                <a:latin typeface="Trebuchet MS"/>
                <a:cs typeface="Trebuchet MS"/>
              </a:rPr>
              <a:t>characteristics.</a:t>
            </a:r>
            <a:endParaRPr sz="2400">
              <a:latin typeface="Trebuchet MS"/>
              <a:cs typeface="Trebuchet MS"/>
            </a:endParaRPr>
          </a:p>
        </p:txBody>
      </p:sp>
      <p:graphicFrame>
        <p:nvGraphicFramePr>
          <p:cNvPr id="12" name="object 12"/>
          <p:cNvGraphicFramePr>
            <a:graphicFrameLocks noGrp="1"/>
          </p:cNvGraphicFramePr>
          <p:nvPr/>
        </p:nvGraphicFramePr>
        <p:xfrm>
          <a:off x="485775" y="1485963"/>
          <a:ext cx="8306433" cy="4144894"/>
        </p:xfrm>
        <a:graphic>
          <a:graphicData uri="http://schemas.openxmlformats.org/drawingml/2006/table">
            <a:tbl>
              <a:tblPr firstRow="1" bandRow="1">
                <a:tableStyleId>{2D5ABB26-0587-4C30-8999-92F81FD0307C}</a:tableStyleId>
              </a:tblPr>
              <a:tblGrid>
                <a:gridCol w="4308475"/>
                <a:gridCol w="2440304"/>
                <a:gridCol w="1557654"/>
              </a:tblGrid>
              <a:tr h="413893">
                <a:tc>
                  <a:txBody>
                    <a:bodyPr/>
                    <a:lstStyle/>
                    <a:p>
                      <a:pPr marL="92710">
                        <a:lnSpc>
                          <a:spcPct val="100000"/>
                        </a:lnSpc>
                        <a:spcBef>
                          <a:spcPts val="305"/>
                        </a:spcBef>
                      </a:pPr>
                      <a:r>
                        <a:rPr sz="2000" b="1" dirty="0">
                          <a:latin typeface="Arial"/>
                          <a:cs typeface="Arial"/>
                        </a:rPr>
                        <a:t>Parameter</a:t>
                      </a:r>
                      <a:endParaRPr sz="2000">
                        <a:latin typeface="Arial"/>
                        <a:cs typeface="Arial"/>
                      </a:endParaRPr>
                    </a:p>
                  </a:txBody>
                  <a:tcPr marL="0" marR="0" marT="38735" marB="0">
                    <a:lnL w="28575">
                      <a:solidFill>
                        <a:srgbClr val="000000"/>
                      </a:solidFill>
                      <a:prstDash val="solid"/>
                    </a:lnL>
                    <a:lnR w="12700">
                      <a:solidFill>
                        <a:srgbClr val="000000"/>
                      </a:solidFill>
                      <a:prstDash val="solid"/>
                    </a:lnR>
                    <a:lnT w="28575">
                      <a:solidFill>
                        <a:srgbClr val="000000"/>
                      </a:solidFill>
                      <a:prstDash val="solid"/>
                    </a:lnT>
                    <a:lnB w="12700">
                      <a:solidFill>
                        <a:srgbClr val="000000"/>
                      </a:solidFill>
                      <a:prstDash val="solid"/>
                    </a:lnB>
                    <a:solidFill>
                      <a:srgbClr val="FFFFFF"/>
                    </a:solidFill>
                  </a:tcPr>
                </a:tc>
                <a:tc gridSpan="2">
                  <a:txBody>
                    <a:bodyPr/>
                    <a:lstStyle/>
                    <a:p>
                      <a:pPr marL="93345">
                        <a:lnSpc>
                          <a:spcPct val="100000"/>
                        </a:lnSpc>
                        <a:spcBef>
                          <a:spcPts val="305"/>
                        </a:spcBef>
                      </a:pPr>
                      <a:r>
                        <a:rPr sz="2000" b="1" spc="5" dirty="0">
                          <a:latin typeface="Arial"/>
                          <a:cs typeface="Arial"/>
                        </a:rPr>
                        <a:t>Lower </a:t>
                      </a:r>
                      <a:r>
                        <a:rPr sz="2000" b="1" dirty="0">
                          <a:latin typeface="Arial"/>
                          <a:cs typeface="Arial"/>
                        </a:rPr>
                        <a:t>reference</a:t>
                      </a:r>
                      <a:r>
                        <a:rPr sz="2000" b="1" spc="-100" dirty="0">
                          <a:latin typeface="Arial"/>
                          <a:cs typeface="Arial"/>
                        </a:rPr>
                        <a:t> </a:t>
                      </a:r>
                      <a:r>
                        <a:rPr sz="2000" b="1" spc="-5" dirty="0">
                          <a:latin typeface="Arial"/>
                          <a:cs typeface="Arial"/>
                        </a:rPr>
                        <a:t>limit</a:t>
                      </a:r>
                      <a:endParaRPr sz="2000">
                        <a:latin typeface="Arial"/>
                        <a:cs typeface="Arial"/>
                      </a:endParaRPr>
                    </a:p>
                  </a:txBody>
                  <a:tcPr marL="0" marR="0" marT="38735" marB="0">
                    <a:lnL w="12700">
                      <a:solidFill>
                        <a:srgbClr val="000000"/>
                      </a:solidFill>
                      <a:prstDash val="solid"/>
                    </a:lnL>
                    <a:lnR w="28575">
                      <a:solidFill>
                        <a:srgbClr val="000000"/>
                      </a:solidFill>
                      <a:prstDash val="solid"/>
                    </a:lnR>
                    <a:lnT w="28575">
                      <a:solidFill>
                        <a:srgbClr val="000000"/>
                      </a:solidFill>
                      <a:prstDash val="solid"/>
                    </a:lnT>
                    <a:lnB w="12700">
                      <a:solidFill>
                        <a:srgbClr val="000000"/>
                      </a:solidFill>
                      <a:prstDash val="solid"/>
                    </a:lnB>
                    <a:solidFill>
                      <a:srgbClr val="FFFFFF"/>
                    </a:solidFill>
                  </a:tcPr>
                </a:tc>
                <a:tc hMerge="1">
                  <a:txBody>
                    <a:bodyPr/>
                    <a:lstStyle/>
                    <a:p>
                      <a:endParaRPr/>
                    </a:p>
                  </a:txBody>
                  <a:tcPr marL="0" marR="0" marT="0" marB="0"/>
                </a:tc>
              </a:tr>
              <a:tr h="414019">
                <a:tc>
                  <a:txBody>
                    <a:bodyPr/>
                    <a:lstStyle/>
                    <a:p>
                      <a:pPr marL="92710">
                        <a:lnSpc>
                          <a:spcPct val="100000"/>
                        </a:lnSpc>
                        <a:spcBef>
                          <a:spcPts val="305"/>
                        </a:spcBef>
                      </a:pPr>
                      <a:r>
                        <a:rPr sz="2000" b="1" dirty="0">
                          <a:latin typeface="Arial"/>
                          <a:cs typeface="Arial"/>
                        </a:rPr>
                        <a:t>Semen </a:t>
                      </a:r>
                      <a:r>
                        <a:rPr sz="2000" b="1" spc="-10" dirty="0">
                          <a:latin typeface="Arial"/>
                          <a:cs typeface="Arial"/>
                        </a:rPr>
                        <a:t>volume</a:t>
                      </a:r>
                      <a:r>
                        <a:rPr sz="2000" b="1" dirty="0">
                          <a:latin typeface="Arial"/>
                          <a:cs typeface="Arial"/>
                        </a:rPr>
                        <a:t> </a:t>
                      </a:r>
                      <a:r>
                        <a:rPr sz="2000" b="1" spc="-5" dirty="0">
                          <a:latin typeface="Arial"/>
                          <a:cs typeface="Arial"/>
                        </a:rPr>
                        <a:t>(ml)</a:t>
                      </a:r>
                      <a:endParaRPr sz="2000">
                        <a:latin typeface="Arial"/>
                        <a:cs typeface="Arial"/>
                      </a:endParaRPr>
                    </a:p>
                  </a:txBody>
                  <a:tcPr marL="0" marR="0" marT="38735" marB="0">
                    <a:lnL w="28575">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FFFFFF"/>
                    </a:solidFill>
                  </a:tcPr>
                </a:tc>
                <a:tc gridSpan="2">
                  <a:txBody>
                    <a:bodyPr/>
                    <a:lstStyle/>
                    <a:p>
                      <a:pPr marL="93345">
                        <a:lnSpc>
                          <a:spcPct val="100000"/>
                        </a:lnSpc>
                        <a:spcBef>
                          <a:spcPts val="305"/>
                        </a:spcBef>
                      </a:pPr>
                      <a:r>
                        <a:rPr sz="2000" b="1" dirty="0">
                          <a:latin typeface="Arial"/>
                          <a:cs typeface="Arial"/>
                        </a:rPr>
                        <a:t>1.5</a:t>
                      </a:r>
                      <a:r>
                        <a:rPr sz="2000" b="1" spc="-25" dirty="0">
                          <a:latin typeface="Arial"/>
                          <a:cs typeface="Arial"/>
                        </a:rPr>
                        <a:t> </a:t>
                      </a:r>
                      <a:r>
                        <a:rPr sz="2000" b="1" dirty="0">
                          <a:latin typeface="Arial"/>
                          <a:cs typeface="Arial"/>
                        </a:rPr>
                        <a:t>(1.4–1.7)</a:t>
                      </a:r>
                      <a:endParaRPr sz="2000">
                        <a:latin typeface="Arial"/>
                        <a:cs typeface="Arial"/>
                      </a:endParaRPr>
                    </a:p>
                  </a:txBody>
                  <a:tcPr marL="0" marR="0" marT="38735" marB="0">
                    <a:lnL w="12700">
                      <a:solidFill>
                        <a:srgbClr val="000000"/>
                      </a:solidFill>
                      <a:prstDash val="solid"/>
                    </a:lnL>
                    <a:lnR w="28575">
                      <a:solidFill>
                        <a:srgbClr val="000000"/>
                      </a:solidFill>
                      <a:prstDash val="solid"/>
                    </a:lnR>
                    <a:lnT w="12700">
                      <a:solidFill>
                        <a:srgbClr val="000000"/>
                      </a:solidFill>
                      <a:prstDash val="solid"/>
                    </a:lnT>
                    <a:lnB w="12700">
                      <a:solidFill>
                        <a:srgbClr val="000000"/>
                      </a:solidFill>
                      <a:prstDash val="solid"/>
                    </a:lnB>
                    <a:solidFill>
                      <a:srgbClr val="FFFFFF"/>
                    </a:solidFill>
                  </a:tcPr>
                </a:tc>
                <a:tc hMerge="1">
                  <a:txBody>
                    <a:bodyPr/>
                    <a:lstStyle/>
                    <a:p>
                      <a:endParaRPr/>
                    </a:p>
                  </a:txBody>
                  <a:tcPr marL="0" marR="0" marT="0" marB="0"/>
                </a:tc>
              </a:tr>
              <a:tr h="414020">
                <a:tc>
                  <a:txBody>
                    <a:bodyPr/>
                    <a:lstStyle/>
                    <a:p>
                      <a:pPr marL="92710">
                        <a:lnSpc>
                          <a:spcPct val="100000"/>
                        </a:lnSpc>
                        <a:spcBef>
                          <a:spcPts val="310"/>
                        </a:spcBef>
                      </a:pPr>
                      <a:r>
                        <a:rPr sz="2000" b="1" spc="-30" dirty="0">
                          <a:latin typeface="Arial"/>
                          <a:cs typeface="Arial"/>
                        </a:rPr>
                        <a:t>Total </a:t>
                      </a:r>
                      <a:r>
                        <a:rPr sz="2000" b="1" dirty="0">
                          <a:latin typeface="Arial"/>
                          <a:cs typeface="Arial"/>
                        </a:rPr>
                        <a:t>sperm number (106 per</a:t>
                      </a:r>
                      <a:r>
                        <a:rPr sz="2000" b="1" spc="-85" dirty="0">
                          <a:latin typeface="Arial"/>
                          <a:cs typeface="Arial"/>
                        </a:rPr>
                        <a:t> </a:t>
                      </a:r>
                      <a:r>
                        <a:rPr sz="2000" b="1" spc="-5" dirty="0">
                          <a:latin typeface="Arial"/>
                          <a:cs typeface="Arial"/>
                        </a:rPr>
                        <a:t>ej)</a:t>
                      </a:r>
                      <a:endParaRPr sz="2000">
                        <a:latin typeface="Arial"/>
                        <a:cs typeface="Arial"/>
                      </a:endParaRPr>
                    </a:p>
                  </a:txBody>
                  <a:tcPr marL="0" marR="0" marT="39370" marB="0">
                    <a:lnL w="28575">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FFFFFF"/>
                    </a:solidFill>
                  </a:tcPr>
                </a:tc>
                <a:tc>
                  <a:txBody>
                    <a:bodyPr/>
                    <a:lstStyle/>
                    <a:p>
                      <a:pPr marL="93345">
                        <a:lnSpc>
                          <a:spcPct val="100000"/>
                        </a:lnSpc>
                        <a:spcBef>
                          <a:spcPts val="310"/>
                        </a:spcBef>
                      </a:pPr>
                      <a:r>
                        <a:rPr sz="2000" b="1" dirty="0">
                          <a:latin typeface="Arial"/>
                          <a:cs typeface="Arial"/>
                        </a:rPr>
                        <a:t>39</a:t>
                      </a:r>
                      <a:r>
                        <a:rPr sz="2000" b="1" spc="-20" dirty="0">
                          <a:latin typeface="Arial"/>
                          <a:cs typeface="Arial"/>
                        </a:rPr>
                        <a:t> </a:t>
                      </a:r>
                      <a:r>
                        <a:rPr sz="2000" b="1" dirty="0">
                          <a:latin typeface="Arial"/>
                          <a:cs typeface="Arial"/>
                        </a:rPr>
                        <a:t>(33–46)</a:t>
                      </a:r>
                      <a:endParaRPr sz="2000">
                        <a:latin typeface="Arial"/>
                        <a:cs typeface="Arial"/>
                      </a:endParaRPr>
                    </a:p>
                  </a:txBody>
                  <a:tcPr marL="0" marR="0" marT="39370" marB="0">
                    <a:lnL w="12700">
                      <a:solidFill>
                        <a:srgbClr val="000000"/>
                      </a:solidFill>
                      <a:prstDash val="solid"/>
                    </a:lnL>
                    <a:lnT w="12700">
                      <a:solidFill>
                        <a:srgbClr val="000000"/>
                      </a:solidFill>
                      <a:prstDash val="solid"/>
                    </a:lnT>
                    <a:lnB w="12700">
                      <a:solidFill>
                        <a:srgbClr val="000000"/>
                      </a:solidFill>
                      <a:prstDash val="solid"/>
                    </a:lnB>
                    <a:solidFill>
                      <a:srgbClr val="FFFFFF"/>
                    </a:solidFill>
                  </a:tcPr>
                </a:tc>
                <a:tc>
                  <a:txBody>
                    <a:bodyPr/>
                    <a:lstStyle/>
                    <a:p>
                      <a:pPr marR="149225" algn="r">
                        <a:lnSpc>
                          <a:spcPct val="100000"/>
                        </a:lnSpc>
                        <a:spcBef>
                          <a:spcPts val="310"/>
                        </a:spcBef>
                      </a:pPr>
                      <a:r>
                        <a:rPr sz="2000" b="1" dirty="0">
                          <a:solidFill>
                            <a:srgbClr val="FF0000"/>
                          </a:solidFill>
                          <a:latin typeface="Arial"/>
                          <a:cs typeface="Arial"/>
                        </a:rPr>
                        <a:t>40</a:t>
                      </a:r>
                      <a:endParaRPr sz="2000">
                        <a:latin typeface="Arial"/>
                        <a:cs typeface="Arial"/>
                      </a:endParaRPr>
                    </a:p>
                  </a:txBody>
                  <a:tcPr marL="0" marR="0" marT="39370" marB="0">
                    <a:lnR w="28575">
                      <a:solidFill>
                        <a:srgbClr val="000000"/>
                      </a:solidFill>
                      <a:prstDash val="solid"/>
                    </a:lnR>
                    <a:lnT w="12700">
                      <a:solidFill>
                        <a:srgbClr val="000000"/>
                      </a:solidFill>
                      <a:prstDash val="solid"/>
                    </a:lnT>
                    <a:lnB w="12700">
                      <a:solidFill>
                        <a:srgbClr val="000000"/>
                      </a:solidFill>
                      <a:prstDash val="solid"/>
                    </a:lnB>
                    <a:solidFill>
                      <a:srgbClr val="FFFFFF"/>
                    </a:solidFill>
                  </a:tcPr>
                </a:tc>
              </a:tr>
              <a:tr h="414019">
                <a:tc>
                  <a:txBody>
                    <a:bodyPr/>
                    <a:lstStyle/>
                    <a:p>
                      <a:pPr marL="92710">
                        <a:lnSpc>
                          <a:spcPct val="100000"/>
                        </a:lnSpc>
                        <a:spcBef>
                          <a:spcPts val="309"/>
                        </a:spcBef>
                      </a:pPr>
                      <a:r>
                        <a:rPr sz="2000" b="1" dirty="0">
                          <a:latin typeface="Arial"/>
                          <a:cs typeface="Arial"/>
                        </a:rPr>
                        <a:t>Sperm concentration (106 per</a:t>
                      </a:r>
                      <a:r>
                        <a:rPr sz="2000" b="1" spc="-125" dirty="0">
                          <a:latin typeface="Arial"/>
                          <a:cs typeface="Arial"/>
                        </a:rPr>
                        <a:t> </a:t>
                      </a:r>
                      <a:r>
                        <a:rPr sz="2000" b="1" dirty="0">
                          <a:latin typeface="Arial"/>
                          <a:cs typeface="Arial"/>
                        </a:rPr>
                        <a:t>mL)</a:t>
                      </a:r>
                      <a:endParaRPr sz="2000">
                        <a:latin typeface="Arial"/>
                        <a:cs typeface="Arial"/>
                      </a:endParaRPr>
                    </a:p>
                  </a:txBody>
                  <a:tcPr marL="0" marR="0" marT="39369" marB="0">
                    <a:lnL w="28575">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FFFFFF"/>
                    </a:solidFill>
                  </a:tcPr>
                </a:tc>
                <a:tc>
                  <a:txBody>
                    <a:bodyPr/>
                    <a:lstStyle/>
                    <a:p>
                      <a:pPr marL="93345">
                        <a:lnSpc>
                          <a:spcPct val="100000"/>
                        </a:lnSpc>
                        <a:spcBef>
                          <a:spcPts val="309"/>
                        </a:spcBef>
                      </a:pPr>
                      <a:r>
                        <a:rPr sz="2000" b="1" dirty="0">
                          <a:latin typeface="Arial"/>
                          <a:cs typeface="Arial"/>
                        </a:rPr>
                        <a:t>15</a:t>
                      </a:r>
                      <a:r>
                        <a:rPr sz="2000" b="1" spc="-20" dirty="0">
                          <a:latin typeface="Arial"/>
                          <a:cs typeface="Arial"/>
                        </a:rPr>
                        <a:t> </a:t>
                      </a:r>
                      <a:r>
                        <a:rPr sz="2000" b="1" dirty="0">
                          <a:latin typeface="Arial"/>
                          <a:cs typeface="Arial"/>
                        </a:rPr>
                        <a:t>(12–16)</a:t>
                      </a:r>
                      <a:endParaRPr sz="2000">
                        <a:latin typeface="Arial"/>
                        <a:cs typeface="Arial"/>
                      </a:endParaRPr>
                    </a:p>
                  </a:txBody>
                  <a:tcPr marL="0" marR="0" marT="39369" marB="0">
                    <a:lnL w="12700">
                      <a:solidFill>
                        <a:srgbClr val="000000"/>
                      </a:solidFill>
                      <a:prstDash val="solid"/>
                    </a:lnL>
                    <a:lnT w="12700">
                      <a:solidFill>
                        <a:srgbClr val="000000"/>
                      </a:solidFill>
                      <a:prstDash val="solid"/>
                    </a:lnT>
                    <a:lnB w="12700">
                      <a:solidFill>
                        <a:srgbClr val="000000"/>
                      </a:solidFill>
                      <a:prstDash val="solid"/>
                    </a:lnB>
                    <a:solidFill>
                      <a:srgbClr val="FFFFFF"/>
                    </a:solidFill>
                  </a:tcPr>
                </a:tc>
                <a:tc>
                  <a:txBody>
                    <a:bodyPr/>
                    <a:lstStyle/>
                    <a:p>
                      <a:pPr marR="149225" algn="r">
                        <a:lnSpc>
                          <a:spcPct val="100000"/>
                        </a:lnSpc>
                        <a:spcBef>
                          <a:spcPts val="309"/>
                        </a:spcBef>
                      </a:pPr>
                      <a:r>
                        <a:rPr sz="2000" b="1" dirty="0">
                          <a:solidFill>
                            <a:srgbClr val="FF0000"/>
                          </a:solidFill>
                          <a:latin typeface="Arial"/>
                          <a:cs typeface="Arial"/>
                        </a:rPr>
                        <a:t>20</a:t>
                      </a:r>
                      <a:endParaRPr sz="2000">
                        <a:latin typeface="Arial"/>
                        <a:cs typeface="Arial"/>
                      </a:endParaRPr>
                    </a:p>
                  </a:txBody>
                  <a:tcPr marL="0" marR="0" marT="39369" marB="0">
                    <a:lnR w="28575">
                      <a:solidFill>
                        <a:srgbClr val="000000"/>
                      </a:solidFill>
                      <a:prstDash val="solid"/>
                    </a:lnR>
                    <a:lnT w="12700">
                      <a:solidFill>
                        <a:srgbClr val="000000"/>
                      </a:solidFill>
                      <a:prstDash val="solid"/>
                    </a:lnT>
                    <a:lnB w="12700">
                      <a:solidFill>
                        <a:srgbClr val="000000"/>
                      </a:solidFill>
                      <a:prstDash val="solid"/>
                    </a:lnB>
                    <a:solidFill>
                      <a:srgbClr val="FFFFFF"/>
                    </a:solidFill>
                  </a:tcPr>
                </a:tc>
              </a:tr>
              <a:tr h="414020">
                <a:tc>
                  <a:txBody>
                    <a:bodyPr/>
                    <a:lstStyle/>
                    <a:p>
                      <a:pPr marL="92710">
                        <a:lnSpc>
                          <a:spcPct val="100000"/>
                        </a:lnSpc>
                        <a:spcBef>
                          <a:spcPts val="310"/>
                        </a:spcBef>
                      </a:pPr>
                      <a:r>
                        <a:rPr sz="2000" b="1" spc="-30" dirty="0">
                          <a:latin typeface="Arial"/>
                          <a:cs typeface="Arial"/>
                        </a:rPr>
                        <a:t>Total </a:t>
                      </a:r>
                      <a:r>
                        <a:rPr sz="2000" b="1" spc="-5" dirty="0">
                          <a:latin typeface="Arial"/>
                          <a:cs typeface="Arial"/>
                        </a:rPr>
                        <a:t>motility </a:t>
                      </a:r>
                      <a:r>
                        <a:rPr sz="2000" b="1" spc="-35" dirty="0">
                          <a:latin typeface="Arial"/>
                          <a:cs typeface="Arial"/>
                        </a:rPr>
                        <a:t>(PR+NP,</a:t>
                      </a:r>
                      <a:r>
                        <a:rPr sz="2000" b="1" spc="-60" dirty="0">
                          <a:latin typeface="Arial"/>
                          <a:cs typeface="Arial"/>
                        </a:rPr>
                        <a:t> </a:t>
                      </a:r>
                      <a:r>
                        <a:rPr sz="2000" b="1" spc="-25" dirty="0">
                          <a:latin typeface="Arial"/>
                          <a:cs typeface="Arial"/>
                        </a:rPr>
                        <a:t>%)</a:t>
                      </a:r>
                      <a:endParaRPr sz="2000">
                        <a:latin typeface="Arial"/>
                        <a:cs typeface="Arial"/>
                      </a:endParaRPr>
                    </a:p>
                  </a:txBody>
                  <a:tcPr marL="0" marR="0" marT="39370" marB="0">
                    <a:lnL w="28575">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FFFFFF"/>
                    </a:solidFill>
                  </a:tcPr>
                </a:tc>
                <a:tc gridSpan="2">
                  <a:txBody>
                    <a:bodyPr/>
                    <a:lstStyle/>
                    <a:p>
                      <a:pPr marL="93345">
                        <a:lnSpc>
                          <a:spcPct val="100000"/>
                        </a:lnSpc>
                        <a:spcBef>
                          <a:spcPts val="310"/>
                        </a:spcBef>
                      </a:pPr>
                      <a:r>
                        <a:rPr sz="2000" b="1" dirty="0">
                          <a:latin typeface="Arial"/>
                          <a:cs typeface="Arial"/>
                        </a:rPr>
                        <a:t>40</a:t>
                      </a:r>
                      <a:r>
                        <a:rPr sz="2000" b="1" spc="-20" dirty="0">
                          <a:latin typeface="Arial"/>
                          <a:cs typeface="Arial"/>
                        </a:rPr>
                        <a:t> </a:t>
                      </a:r>
                      <a:r>
                        <a:rPr sz="2000" b="1" dirty="0">
                          <a:latin typeface="Arial"/>
                          <a:cs typeface="Arial"/>
                        </a:rPr>
                        <a:t>(38–42)</a:t>
                      </a:r>
                      <a:endParaRPr sz="2000">
                        <a:latin typeface="Arial"/>
                        <a:cs typeface="Arial"/>
                      </a:endParaRPr>
                    </a:p>
                  </a:txBody>
                  <a:tcPr marL="0" marR="0" marT="39370" marB="0">
                    <a:lnL w="12700">
                      <a:solidFill>
                        <a:srgbClr val="000000"/>
                      </a:solidFill>
                      <a:prstDash val="solid"/>
                    </a:lnL>
                    <a:lnR w="28575">
                      <a:solidFill>
                        <a:srgbClr val="000000"/>
                      </a:solidFill>
                      <a:prstDash val="solid"/>
                    </a:lnR>
                    <a:lnT w="12700">
                      <a:solidFill>
                        <a:srgbClr val="000000"/>
                      </a:solidFill>
                      <a:prstDash val="solid"/>
                    </a:lnT>
                    <a:lnB w="12700">
                      <a:solidFill>
                        <a:srgbClr val="000000"/>
                      </a:solidFill>
                      <a:prstDash val="solid"/>
                    </a:lnB>
                    <a:solidFill>
                      <a:srgbClr val="FFFFFF"/>
                    </a:solidFill>
                  </a:tcPr>
                </a:tc>
                <a:tc hMerge="1">
                  <a:txBody>
                    <a:bodyPr/>
                    <a:lstStyle/>
                    <a:p>
                      <a:endParaRPr/>
                    </a:p>
                  </a:txBody>
                  <a:tcPr marL="0" marR="0" marT="0" marB="0"/>
                </a:tc>
              </a:tr>
              <a:tr h="414019">
                <a:tc>
                  <a:txBody>
                    <a:bodyPr/>
                    <a:lstStyle/>
                    <a:p>
                      <a:pPr marL="92710">
                        <a:lnSpc>
                          <a:spcPct val="100000"/>
                        </a:lnSpc>
                        <a:spcBef>
                          <a:spcPts val="310"/>
                        </a:spcBef>
                      </a:pPr>
                      <a:r>
                        <a:rPr sz="2000" b="1" spc="-5" dirty="0">
                          <a:latin typeface="Arial"/>
                          <a:cs typeface="Arial"/>
                        </a:rPr>
                        <a:t>Progressive motility </a:t>
                      </a:r>
                      <a:r>
                        <a:rPr sz="2000" b="1" dirty="0">
                          <a:latin typeface="Arial"/>
                          <a:cs typeface="Arial"/>
                        </a:rPr>
                        <a:t>(PR,</a:t>
                      </a:r>
                      <a:r>
                        <a:rPr sz="2000" b="1" spc="-45" dirty="0">
                          <a:latin typeface="Arial"/>
                          <a:cs typeface="Arial"/>
                        </a:rPr>
                        <a:t> </a:t>
                      </a:r>
                      <a:r>
                        <a:rPr sz="2000" b="1" spc="-20" dirty="0">
                          <a:latin typeface="Arial"/>
                          <a:cs typeface="Arial"/>
                        </a:rPr>
                        <a:t>%)</a:t>
                      </a:r>
                      <a:endParaRPr sz="2000">
                        <a:latin typeface="Arial"/>
                        <a:cs typeface="Arial"/>
                      </a:endParaRPr>
                    </a:p>
                  </a:txBody>
                  <a:tcPr marL="0" marR="0" marT="39370" marB="0">
                    <a:lnL w="28575">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FFFFFF"/>
                    </a:solidFill>
                  </a:tcPr>
                </a:tc>
                <a:tc gridSpan="2">
                  <a:txBody>
                    <a:bodyPr/>
                    <a:lstStyle/>
                    <a:p>
                      <a:pPr marL="93345">
                        <a:lnSpc>
                          <a:spcPct val="100000"/>
                        </a:lnSpc>
                        <a:spcBef>
                          <a:spcPts val="310"/>
                        </a:spcBef>
                      </a:pPr>
                      <a:r>
                        <a:rPr sz="2000" b="1" dirty="0">
                          <a:latin typeface="Arial"/>
                          <a:cs typeface="Arial"/>
                        </a:rPr>
                        <a:t>32</a:t>
                      </a:r>
                      <a:r>
                        <a:rPr sz="2000" b="1" spc="-25" dirty="0">
                          <a:latin typeface="Arial"/>
                          <a:cs typeface="Arial"/>
                        </a:rPr>
                        <a:t> </a:t>
                      </a:r>
                      <a:r>
                        <a:rPr sz="2000" b="1" dirty="0">
                          <a:latin typeface="Arial"/>
                          <a:cs typeface="Arial"/>
                        </a:rPr>
                        <a:t>(31–34)</a:t>
                      </a:r>
                      <a:endParaRPr sz="2000">
                        <a:latin typeface="Arial"/>
                        <a:cs typeface="Arial"/>
                      </a:endParaRPr>
                    </a:p>
                  </a:txBody>
                  <a:tcPr marL="0" marR="0" marT="39370" marB="0">
                    <a:lnL w="12700">
                      <a:solidFill>
                        <a:srgbClr val="000000"/>
                      </a:solidFill>
                      <a:prstDash val="solid"/>
                    </a:lnL>
                    <a:lnR w="28575">
                      <a:solidFill>
                        <a:srgbClr val="000000"/>
                      </a:solidFill>
                      <a:prstDash val="solid"/>
                    </a:lnR>
                    <a:lnT w="12700">
                      <a:solidFill>
                        <a:srgbClr val="000000"/>
                      </a:solidFill>
                      <a:prstDash val="solid"/>
                    </a:lnT>
                    <a:lnB w="12700">
                      <a:solidFill>
                        <a:srgbClr val="000000"/>
                      </a:solidFill>
                      <a:prstDash val="solid"/>
                    </a:lnB>
                    <a:solidFill>
                      <a:srgbClr val="FFFFFF"/>
                    </a:solidFill>
                  </a:tcPr>
                </a:tc>
                <a:tc hMerge="1">
                  <a:txBody>
                    <a:bodyPr/>
                    <a:lstStyle/>
                    <a:p>
                      <a:endParaRPr/>
                    </a:p>
                  </a:txBody>
                  <a:tcPr marL="0" marR="0" marT="0" marB="0"/>
                </a:tc>
              </a:tr>
              <a:tr h="414019">
                <a:tc>
                  <a:txBody>
                    <a:bodyPr/>
                    <a:lstStyle/>
                    <a:p>
                      <a:pPr marL="92710">
                        <a:lnSpc>
                          <a:spcPct val="100000"/>
                        </a:lnSpc>
                        <a:spcBef>
                          <a:spcPts val="310"/>
                        </a:spcBef>
                      </a:pPr>
                      <a:r>
                        <a:rPr sz="2000" b="1" spc="-10" dirty="0">
                          <a:latin typeface="Arial"/>
                          <a:cs typeface="Arial"/>
                        </a:rPr>
                        <a:t>Vitality </a:t>
                      </a:r>
                      <a:r>
                        <a:rPr sz="2000" b="1" spc="-5" dirty="0">
                          <a:latin typeface="Arial"/>
                          <a:cs typeface="Arial"/>
                        </a:rPr>
                        <a:t>(live </a:t>
                      </a:r>
                      <a:r>
                        <a:rPr sz="2000" b="1" dirty="0">
                          <a:latin typeface="Arial"/>
                          <a:cs typeface="Arial"/>
                        </a:rPr>
                        <a:t>spermatozoa,</a:t>
                      </a:r>
                      <a:r>
                        <a:rPr sz="2000" b="1" spc="-65" dirty="0">
                          <a:latin typeface="Arial"/>
                          <a:cs typeface="Arial"/>
                        </a:rPr>
                        <a:t> </a:t>
                      </a:r>
                      <a:r>
                        <a:rPr sz="2000" b="1" spc="-25" dirty="0">
                          <a:latin typeface="Arial"/>
                          <a:cs typeface="Arial"/>
                        </a:rPr>
                        <a:t>%)</a:t>
                      </a:r>
                      <a:endParaRPr sz="2000">
                        <a:latin typeface="Arial"/>
                        <a:cs typeface="Arial"/>
                      </a:endParaRPr>
                    </a:p>
                  </a:txBody>
                  <a:tcPr marL="0" marR="0" marT="39370" marB="0">
                    <a:lnL w="28575">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FFFFFF"/>
                    </a:solidFill>
                  </a:tcPr>
                </a:tc>
                <a:tc>
                  <a:txBody>
                    <a:bodyPr/>
                    <a:lstStyle/>
                    <a:p>
                      <a:pPr marL="93345">
                        <a:lnSpc>
                          <a:spcPct val="100000"/>
                        </a:lnSpc>
                        <a:spcBef>
                          <a:spcPts val="310"/>
                        </a:spcBef>
                      </a:pPr>
                      <a:r>
                        <a:rPr sz="2000" b="1" dirty="0">
                          <a:latin typeface="Arial"/>
                          <a:cs typeface="Arial"/>
                        </a:rPr>
                        <a:t>58</a:t>
                      </a:r>
                      <a:r>
                        <a:rPr sz="2000" b="1" spc="-20" dirty="0">
                          <a:latin typeface="Arial"/>
                          <a:cs typeface="Arial"/>
                        </a:rPr>
                        <a:t> </a:t>
                      </a:r>
                      <a:r>
                        <a:rPr sz="2000" b="1" dirty="0">
                          <a:latin typeface="Arial"/>
                          <a:cs typeface="Arial"/>
                        </a:rPr>
                        <a:t>(55–63)</a:t>
                      </a:r>
                      <a:endParaRPr sz="2000">
                        <a:latin typeface="Arial"/>
                        <a:cs typeface="Arial"/>
                      </a:endParaRPr>
                    </a:p>
                  </a:txBody>
                  <a:tcPr marL="0" marR="0" marT="39370" marB="0">
                    <a:lnL w="12700">
                      <a:solidFill>
                        <a:srgbClr val="000000"/>
                      </a:solidFill>
                      <a:prstDash val="solid"/>
                    </a:lnL>
                    <a:lnT w="12700">
                      <a:solidFill>
                        <a:srgbClr val="000000"/>
                      </a:solidFill>
                      <a:prstDash val="solid"/>
                    </a:lnT>
                    <a:lnB w="12700">
                      <a:solidFill>
                        <a:srgbClr val="000000"/>
                      </a:solidFill>
                      <a:prstDash val="solid"/>
                    </a:lnB>
                    <a:solidFill>
                      <a:srgbClr val="FFFFFF"/>
                    </a:solidFill>
                  </a:tcPr>
                </a:tc>
                <a:tc>
                  <a:txBody>
                    <a:bodyPr/>
                    <a:lstStyle/>
                    <a:p>
                      <a:pPr marR="149225" algn="r">
                        <a:lnSpc>
                          <a:spcPct val="100000"/>
                        </a:lnSpc>
                        <a:spcBef>
                          <a:spcPts val="310"/>
                        </a:spcBef>
                      </a:pPr>
                      <a:r>
                        <a:rPr sz="2000" b="1" dirty="0">
                          <a:solidFill>
                            <a:srgbClr val="FF0000"/>
                          </a:solidFill>
                          <a:latin typeface="Arial"/>
                          <a:cs typeface="Arial"/>
                        </a:rPr>
                        <a:t>75</a:t>
                      </a:r>
                      <a:endParaRPr sz="2000">
                        <a:latin typeface="Arial"/>
                        <a:cs typeface="Arial"/>
                      </a:endParaRPr>
                    </a:p>
                  </a:txBody>
                  <a:tcPr marL="0" marR="0" marT="39370" marB="0">
                    <a:lnR w="28575">
                      <a:solidFill>
                        <a:srgbClr val="000000"/>
                      </a:solidFill>
                      <a:prstDash val="solid"/>
                    </a:lnR>
                    <a:lnT w="12700">
                      <a:solidFill>
                        <a:srgbClr val="000000"/>
                      </a:solidFill>
                      <a:prstDash val="solid"/>
                    </a:lnT>
                    <a:lnB w="12700">
                      <a:solidFill>
                        <a:srgbClr val="000000"/>
                      </a:solidFill>
                      <a:prstDash val="solid"/>
                    </a:lnB>
                    <a:solidFill>
                      <a:srgbClr val="FFFFFF"/>
                    </a:solidFill>
                  </a:tcPr>
                </a:tc>
              </a:tr>
              <a:tr h="714121">
                <a:tc>
                  <a:txBody>
                    <a:bodyPr/>
                    <a:lstStyle/>
                    <a:p>
                      <a:pPr marL="92710" marR="874394">
                        <a:lnSpc>
                          <a:spcPct val="100000"/>
                        </a:lnSpc>
                        <a:spcBef>
                          <a:spcPts val="315"/>
                        </a:spcBef>
                      </a:pPr>
                      <a:r>
                        <a:rPr sz="2000" b="1" dirty="0">
                          <a:latin typeface="Arial"/>
                          <a:cs typeface="Arial"/>
                        </a:rPr>
                        <a:t>Sperm morphology</a:t>
                      </a:r>
                      <a:r>
                        <a:rPr sz="2000" b="1" spc="-95" dirty="0">
                          <a:latin typeface="Arial"/>
                          <a:cs typeface="Arial"/>
                        </a:rPr>
                        <a:t> </a:t>
                      </a:r>
                      <a:r>
                        <a:rPr sz="2000" b="1" dirty="0">
                          <a:latin typeface="Arial"/>
                          <a:cs typeface="Arial"/>
                        </a:rPr>
                        <a:t>(normal  forms,</a:t>
                      </a:r>
                      <a:r>
                        <a:rPr sz="2000" b="1" spc="-40" dirty="0">
                          <a:latin typeface="Arial"/>
                          <a:cs typeface="Arial"/>
                        </a:rPr>
                        <a:t> </a:t>
                      </a:r>
                      <a:r>
                        <a:rPr sz="2000" b="1" spc="-25" dirty="0">
                          <a:latin typeface="Arial"/>
                          <a:cs typeface="Arial"/>
                        </a:rPr>
                        <a:t>%)</a:t>
                      </a:r>
                      <a:endParaRPr sz="2000">
                        <a:latin typeface="Arial"/>
                        <a:cs typeface="Arial"/>
                      </a:endParaRPr>
                    </a:p>
                  </a:txBody>
                  <a:tcPr marL="0" marR="0" marT="40005" marB="0">
                    <a:lnL w="28575">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FFFFFF"/>
                    </a:solidFill>
                  </a:tcPr>
                </a:tc>
                <a:tc>
                  <a:txBody>
                    <a:bodyPr/>
                    <a:lstStyle/>
                    <a:p>
                      <a:pPr marL="93345">
                        <a:lnSpc>
                          <a:spcPct val="100000"/>
                        </a:lnSpc>
                        <a:spcBef>
                          <a:spcPts val="315"/>
                        </a:spcBef>
                      </a:pPr>
                      <a:r>
                        <a:rPr sz="2000" b="1" dirty="0">
                          <a:latin typeface="Arial"/>
                          <a:cs typeface="Arial"/>
                        </a:rPr>
                        <a:t>4</a:t>
                      </a:r>
                      <a:r>
                        <a:rPr sz="2000" b="1" spc="-15" dirty="0">
                          <a:latin typeface="Arial"/>
                          <a:cs typeface="Arial"/>
                        </a:rPr>
                        <a:t> </a:t>
                      </a:r>
                      <a:r>
                        <a:rPr sz="2000" b="1" dirty="0">
                          <a:latin typeface="Arial"/>
                          <a:cs typeface="Arial"/>
                        </a:rPr>
                        <a:t>(3.0–4.0)</a:t>
                      </a:r>
                      <a:endParaRPr sz="2000">
                        <a:latin typeface="Arial"/>
                        <a:cs typeface="Arial"/>
                      </a:endParaRPr>
                    </a:p>
                  </a:txBody>
                  <a:tcPr marL="0" marR="0" marT="40005" marB="0">
                    <a:lnL w="12700">
                      <a:solidFill>
                        <a:srgbClr val="000000"/>
                      </a:solidFill>
                      <a:prstDash val="solid"/>
                    </a:lnL>
                    <a:lnT w="12700">
                      <a:solidFill>
                        <a:srgbClr val="000000"/>
                      </a:solidFill>
                      <a:prstDash val="solid"/>
                    </a:lnT>
                    <a:lnB w="12700">
                      <a:solidFill>
                        <a:srgbClr val="000000"/>
                      </a:solidFill>
                      <a:prstDash val="solid"/>
                    </a:lnB>
                    <a:solidFill>
                      <a:srgbClr val="FFFFFF"/>
                    </a:solidFill>
                  </a:tcPr>
                </a:tc>
                <a:tc>
                  <a:txBody>
                    <a:bodyPr/>
                    <a:lstStyle/>
                    <a:p>
                      <a:pPr marR="151765" algn="r">
                        <a:lnSpc>
                          <a:spcPct val="100000"/>
                        </a:lnSpc>
                        <a:spcBef>
                          <a:spcPts val="315"/>
                        </a:spcBef>
                      </a:pPr>
                      <a:r>
                        <a:rPr sz="2000" b="1" dirty="0">
                          <a:solidFill>
                            <a:srgbClr val="FF0000"/>
                          </a:solidFill>
                          <a:latin typeface="Arial"/>
                          <a:cs typeface="Arial"/>
                        </a:rPr>
                        <a:t>14</a:t>
                      </a:r>
                      <a:endParaRPr sz="2000">
                        <a:latin typeface="Arial"/>
                        <a:cs typeface="Arial"/>
                      </a:endParaRPr>
                    </a:p>
                  </a:txBody>
                  <a:tcPr marL="0" marR="0" marT="40005" marB="0">
                    <a:lnR w="28575">
                      <a:solidFill>
                        <a:srgbClr val="000000"/>
                      </a:solidFill>
                      <a:prstDash val="solid"/>
                    </a:lnR>
                    <a:lnT w="12700">
                      <a:solidFill>
                        <a:srgbClr val="000000"/>
                      </a:solidFill>
                      <a:prstDash val="solid"/>
                    </a:lnT>
                    <a:lnB w="12700">
                      <a:solidFill>
                        <a:srgbClr val="000000"/>
                      </a:solidFill>
                      <a:prstDash val="solid"/>
                    </a:lnB>
                    <a:solidFill>
                      <a:srgbClr val="FFFFFF"/>
                    </a:solidFill>
                  </a:tcPr>
                </a:tc>
              </a:tr>
              <a:tr h="532764">
                <a:tc>
                  <a:txBody>
                    <a:bodyPr/>
                    <a:lstStyle/>
                    <a:p>
                      <a:pPr marL="92710">
                        <a:lnSpc>
                          <a:spcPct val="100000"/>
                        </a:lnSpc>
                        <a:spcBef>
                          <a:spcPts val="315"/>
                        </a:spcBef>
                      </a:pPr>
                      <a:r>
                        <a:rPr sz="2000" b="1" spc="-5" dirty="0">
                          <a:latin typeface="Arial"/>
                          <a:cs typeface="Arial"/>
                        </a:rPr>
                        <a:t>pH</a:t>
                      </a:r>
                      <a:endParaRPr sz="2000">
                        <a:latin typeface="Arial"/>
                        <a:cs typeface="Arial"/>
                      </a:endParaRPr>
                    </a:p>
                  </a:txBody>
                  <a:tcPr marL="0" marR="0" marT="40005" marB="0">
                    <a:lnL w="28575">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FFFFFF"/>
                    </a:solidFill>
                  </a:tcPr>
                </a:tc>
                <a:tc gridSpan="2">
                  <a:txBody>
                    <a:bodyPr/>
                    <a:lstStyle/>
                    <a:p>
                      <a:pPr marL="93345">
                        <a:lnSpc>
                          <a:spcPct val="100000"/>
                        </a:lnSpc>
                        <a:spcBef>
                          <a:spcPts val="315"/>
                        </a:spcBef>
                      </a:pPr>
                      <a:r>
                        <a:rPr sz="2000" b="1" dirty="0">
                          <a:latin typeface="Arial"/>
                          <a:cs typeface="Arial"/>
                        </a:rPr>
                        <a:t>≥</a:t>
                      </a:r>
                      <a:r>
                        <a:rPr sz="2000" b="1" spc="-20" dirty="0">
                          <a:latin typeface="Arial"/>
                          <a:cs typeface="Arial"/>
                        </a:rPr>
                        <a:t> </a:t>
                      </a:r>
                      <a:r>
                        <a:rPr sz="2000" b="1" dirty="0">
                          <a:latin typeface="Arial"/>
                          <a:cs typeface="Arial"/>
                        </a:rPr>
                        <a:t>7.2</a:t>
                      </a:r>
                      <a:endParaRPr sz="2000">
                        <a:latin typeface="Arial"/>
                        <a:cs typeface="Arial"/>
                      </a:endParaRPr>
                    </a:p>
                  </a:txBody>
                  <a:tcPr marL="0" marR="0" marT="40005" marB="0">
                    <a:lnL w="12700">
                      <a:solidFill>
                        <a:srgbClr val="000000"/>
                      </a:solidFill>
                      <a:prstDash val="solid"/>
                    </a:lnL>
                    <a:lnR w="28575">
                      <a:solidFill>
                        <a:srgbClr val="000000"/>
                      </a:solidFill>
                      <a:prstDash val="solid"/>
                    </a:lnR>
                    <a:lnT w="12700">
                      <a:solidFill>
                        <a:srgbClr val="000000"/>
                      </a:solidFill>
                      <a:prstDash val="solid"/>
                    </a:lnT>
                    <a:lnB w="12700">
                      <a:solidFill>
                        <a:srgbClr val="000000"/>
                      </a:solidFill>
                      <a:prstDash val="solid"/>
                    </a:lnB>
                    <a:solidFill>
                      <a:srgbClr val="FFFFFF"/>
                    </a:solidFill>
                  </a:tcPr>
                </a:tc>
                <a:tc hMerge="1">
                  <a:txBody>
                    <a:bodyPr/>
                    <a:lstStyle/>
                    <a:p>
                      <a:endParaRPr/>
                    </a:p>
                  </a:txBody>
                  <a:tcPr marL="0" marR="0" marT="0" marB="0"/>
                </a:tc>
              </a:tr>
            </a:tbl>
          </a:graphicData>
        </a:graphic>
      </p:graphicFrame>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0" y="0"/>
            <a:ext cx="9144000" cy="6858000"/>
          </a:xfrm>
          <a:prstGeom prst="rect">
            <a:avLst/>
          </a:prstGeom>
          <a:blipFill>
            <a:blip r:embed="rId2" cstate="print"/>
            <a:stretch>
              <a:fillRect/>
            </a:stretch>
          </a:blipFill>
        </p:spPr>
        <p:txBody>
          <a:bodyPr wrap="square" lIns="0" tIns="0" rIns="0" bIns="0" rtlCol="0"/>
          <a:lstStyle/>
          <a:p>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536470" y="1463040"/>
            <a:ext cx="5299849" cy="2169825"/>
          </a:xfrm>
          <a:prstGeom prst="rect">
            <a:avLst/>
          </a:prstGeom>
          <a:noFill/>
        </p:spPr>
        <p:txBody>
          <a:bodyPr wrap="none" rtlCol="0">
            <a:spAutoFit/>
          </a:bodyPr>
          <a:lstStyle/>
          <a:p>
            <a:pPr algn="ctr" rtl="1">
              <a:lnSpc>
                <a:spcPct val="200000"/>
              </a:lnSpc>
            </a:pPr>
            <a:r>
              <a:rPr lang="fa-IR" sz="3600" b="1" dirty="0" smtClean="0">
                <a:cs typeface="B Nazanin" panose="00000400000000000000" pitchFamily="2" charset="-78"/>
              </a:rPr>
              <a:t>بیماری های شایع ناباروری مردان</a:t>
            </a:r>
            <a:endParaRPr lang="en-US" sz="3600" b="1" dirty="0" smtClean="0">
              <a:cs typeface="B Nazanin" panose="00000400000000000000" pitchFamily="2" charset="-78"/>
            </a:endParaRPr>
          </a:p>
          <a:p>
            <a:pPr algn="ctr" rtl="1">
              <a:lnSpc>
                <a:spcPct val="200000"/>
              </a:lnSpc>
            </a:pPr>
            <a:r>
              <a:rPr lang="fa-IR" sz="3600" b="1" dirty="0" smtClean="0">
                <a:cs typeface="B Nazanin" panose="00000400000000000000" pitchFamily="2" charset="-78"/>
              </a:rPr>
              <a:t> تشخیص و درمان</a:t>
            </a:r>
            <a:endParaRPr lang="en-US" sz="3600" b="1" dirty="0">
              <a:cs typeface="B Nazanin" panose="00000400000000000000" pitchFamily="2" charset="-78"/>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581400" y="1524000"/>
            <a:ext cx="4095993" cy="3631763"/>
          </a:xfrm>
          <a:prstGeom prst="rect">
            <a:avLst/>
          </a:prstGeom>
          <a:noFill/>
        </p:spPr>
        <p:txBody>
          <a:bodyPr wrap="none" rtlCol="0">
            <a:spAutoFit/>
          </a:bodyPr>
          <a:lstStyle/>
          <a:p>
            <a:pPr algn="r" rtl="1">
              <a:lnSpc>
                <a:spcPct val="200000"/>
              </a:lnSpc>
            </a:pPr>
            <a:r>
              <a:rPr lang="fa-IR" sz="4000" b="1" dirty="0" smtClean="0">
                <a:cs typeface="B Nazanin" panose="00000400000000000000" pitchFamily="2" charset="-78"/>
              </a:rPr>
              <a:t>علل قبل از بیضه ها </a:t>
            </a:r>
            <a:endParaRPr lang="en-US" sz="4000" b="1" dirty="0" smtClean="0">
              <a:cs typeface="B Nazanin" panose="00000400000000000000" pitchFamily="2" charset="-78"/>
            </a:endParaRPr>
          </a:p>
          <a:p>
            <a:pPr algn="r" rtl="1">
              <a:lnSpc>
                <a:spcPct val="200000"/>
              </a:lnSpc>
            </a:pPr>
            <a:r>
              <a:rPr lang="fa-IR" sz="4000" b="1" dirty="0" smtClean="0">
                <a:cs typeface="B Nazanin" panose="00000400000000000000" pitchFamily="2" charset="-78"/>
              </a:rPr>
              <a:t>علل مربوط به بیضه ها </a:t>
            </a:r>
            <a:endParaRPr lang="en-US" sz="4000" b="1" dirty="0" smtClean="0">
              <a:cs typeface="B Nazanin" panose="00000400000000000000" pitchFamily="2" charset="-78"/>
            </a:endParaRPr>
          </a:p>
          <a:p>
            <a:pPr algn="r" rtl="1">
              <a:lnSpc>
                <a:spcPct val="200000"/>
              </a:lnSpc>
            </a:pPr>
            <a:r>
              <a:rPr lang="fa-IR" sz="4000" b="1" dirty="0" smtClean="0">
                <a:cs typeface="B Nazanin" panose="00000400000000000000" pitchFamily="2" charset="-78"/>
              </a:rPr>
              <a:t>علل پس از بیضه ها</a:t>
            </a:r>
            <a:endParaRPr lang="en-US" sz="4000" b="1" dirty="0">
              <a:cs typeface="B Nazanin" panose="00000400000000000000" pitchFamily="2" charset="-78"/>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object 2"/>
          <p:cNvGrpSpPr/>
          <p:nvPr/>
        </p:nvGrpSpPr>
        <p:grpSpPr>
          <a:xfrm>
            <a:off x="1780" y="0"/>
            <a:ext cx="9142730" cy="6858000"/>
            <a:chOff x="1780" y="0"/>
            <a:chExt cx="9142730" cy="6858000"/>
          </a:xfrm>
        </p:grpSpPr>
        <p:sp>
          <p:nvSpPr>
            <p:cNvPr id="3" name="object 3"/>
            <p:cNvSpPr/>
            <p:nvPr/>
          </p:nvSpPr>
          <p:spPr>
            <a:xfrm>
              <a:off x="883919" y="85343"/>
              <a:ext cx="6101333" cy="912113"/>
            </a:xfrm>
            <a:prstGeom prst="rect">
              <a:avLst/>
            </a:prstGeom>
            <a:blipFill>
              <a:blip r:embed="rId2" cstate="print"/>
              <a:stretch>
                <a:fillRect/>
              </a:stretch>
            </a:blipFill>
          </p:spPr>
          <p:txBody>
            <a:bodyPr wrap="square" lIns="0" tIns="0" rIns="0" bIns="0" rtlCol="0"/>
            <a:lstStyle/>
            <a:p>
              <a:endParaRPr/>
            </a:p>
          </p:txBody>
        </p:sp>
        <p:sp>
          <p:nvSpPr>
            <p:cNvPr id="4" name="object 4"/>
            <p:cNvSpPr/>
            <p:nvPr/>
          </p:nvSpPr>
          <p:spPr>
            <a:xfrm>
              <a:off x="883919" y="574548"/>
              <a:ext cx="6441185" cy="912113"/>
            </a:xfrm>
            <a:prstGeom prst="rect">
              <a:avLst/>
            </a:prstGeom>
            <a:blipFill>
              <a:blip r:embed="rId3" cstate="print"/>
              <a:stretch>
                <a:fillRect/>
              </a:stretch>
            </a:blipFill>
          </p:spPr>
          <p:txBody>
            <a:bodyPr wrap="square" lIns="0" tIns="0" rIns="0" bIns="0" rtlCol="0"/>
            <a:lstStyle/>
            <a:p>
              <a:endParaRPr/>
            </a:p>
          </p:txBody>
        </p:sp>
      </p:grpSp>
      <p:sp>
        <p:nvSpPr>
          <p:cNvPr id="5" name="object 5"/>
          <p:cNvSpPr txBox="1">
            <a:spLocks noGrp="1"/>
          </p:cNvSpPr>
          <p:nvPr>
            <p:ph type="title"/>
          </p:nvPr>
        </p:nvSpPr>
        <p:spPr>
          <a:prstGeom prst="rect">
            <a:avLst/>
          </a:prstGeom>
        </p:spPr>
        <p:txBody>
          <a:bodyPr vert="horz" wrap="square" lIns="0" tIns="11430" rIns="0" bIns="0" rtlCol="0">
            <a:spAutoFit/>
          </a:bodyPr>
          <a:lstStyle/>
          <a:p>
            <a:pPr marL="868044" marR="5080">
              <a:lnSpc>
                <a:spcPct val="100299"/>
              </a:lnSpc>
              <a:spcBef>
                <a:spcPts val="90"/>
              </a:spcBef>
            </a:pPr>
            <a:r>
              <a:rPr spc="320" dirty="0"/>
              <a:t>TESTICULAR DEFICIENCY  </a:t>
            </a:r>
            <a:r>
              <a:rPr spc="290" dirty="0"/>
              <a:t>(SPERMATOGENIC</a:t>
            </a:r>
            <a:r>
              <a:rPr spc="-110" dirty="0"/>
              <a:t> </a:t>
            </a:r>
            <a:r>
              <a:rPr spc="204" dirty="0"/>
              <a:t>FAILURE)</a:t>
            </a:r>
          </a:p>
        </p:txBody>
      </p:sp>
      <p:sp>
        <p:nvSpPr>
          <p:cNvPr id="6" name="object 6"/>
          <p:cNvSpPr txBox="1"/>
          <p:nvPr/>
        </p:nvSpPr>
        <p:spPr>
          <a:xfrm>
            <a:off x="1228140" y="1391980"/>
            <a:ext cx="7196455" cy="4433570"/>
          </a:xfrm>
          <a:prstGeom prst="rect">
            <a:avLst/>
          </a:prstGeom>
        </p:spPr>
        <p:txBody>
          <a:bodyPr vert="horz" wrap="square" lIns="0" tIns="89535" rIns="0" bIns="0" rtlCol="0">
            <a:spAutoFit/>
          </a:bodyPr>
          <a:lstStyle/>
          <a:p>
            <a:pPr marL="295910" indent="-283845">
              <a:lnSpc>
                <a:spcPct val="100000"/>
              </a:lnSpc>
              <a:spcBef>
                <a:spcPts val="705"/>
              </a:spcBef>
              <a:buClr>
                <a:srgbClr val="3891A7"/>
              </a:buClr>
              <a:buSzPct val="79166"/>
              <a:buFont typeface="Arial"/>
              <a:buChar char=""/>
              <a:tabLst>
                <a:tab pos="295910" algn="l"/>
                <a:tab pos="296545" algn="l"/>
              </a:tabLst>
            </a:pPr>
            <a:r>
              <a:rPr sz="2400" spc="-100" dirty="0">
                <a:solidFill>
                  <a:srgbClr val="FF0000"/>
                </a:solidFill>
                <a:latin typeface="Trebuchet MS"/>
                <a:cs typeface="Trebuchet MS"/>
              </a:rPr>
              <a:t>Congenital</a:t>
            </a:r>
            <a:r>
              <a:rPr sz="2400" spc="-65" dirty="0">
                <a:solidFill>
                  <a:srgbClr val="FF0000"/>
                </a:solidFill>
                <a:latin typeface="Trebuchet MS"/>
                <a:cs typeface="Trebuchet MS"/>
              </a:rPr>
              <a:t> </a:t>
            </a:r>
            <a:r>
              <a:rPr sz="2400" spc="-120" dirty="0">
                <a:solidFill>
                  <a:srgbClr val="FF0000"/>
                </a:solidFill>
                <a:latin typeface="Trebuchet MS"/>
                <a:cs typeface="Trebuchet MS"/>
              </a:rPr>
              <a:t>factors</a:t>
            </a:r>
            <a:endParaRPr sz="2400">
              <a:latin typeface="Trebuchet MS"/>
              <a:cs typeface="Trebuchet MS"/>
            </a:endParaRPr>
          </a:p>
          <a:p>
            <a:pPr marL="295910" marR="5080" indent="-200025">
              <a:lnSpc>
                <a:spcPct val="100000"/>
              </a:lnSpc>
              <a:spcBef>
                <a:spcPts val="600"/>
              </a:spcBef>
            </a:pPr>
            <a:r>
              <a:rPr sz="2400" spc="-170" dirty="0">
                <a:latin typeface="Trebuchet MS"/>
                <a:cs typeface="Trebuchet MS"/>
              </a:rPr>
              <a:t>•••Anorchia,Testicular </a:t>
            </a:r>
            <a:r>
              <a:rPr sz="2400" spc="-135" dirty="0">
                <a:latin typeface="Trebuchet MS"/>
                <a:cs typeface="Trebuchet MS"/>
              </a:rPr>
              <a:t>dysgenesis/cryptorchidism, </a:t>
            </a:r>
            <a:r>
              <a:rPr sz="2400" spc="-110" dirty="0">
                <a:latin typeface="Trebuchet MS"/>
                <a:cs typeface="Trebuchet MS"/>
              </a:rPr>
              <a:t>Genetic  </a:t>
            </a:r>
            <a:r>
              <a:rPr sz="2400" spc="-135" dirty="0">
                <a:latin typeface="Trebuchet MS"/>
                <a:cs typeface="Trebuchet MS"/>
              </a:rPr>
              <a:t>abnormalities </a:t>
            </a:r>
            <a:r>
              <a:rPr sz="2400" spc="-150" dirty="0">
                <a:latin typeface="Trebuchet MS"/>
                <a:cs typeface="Trebuchet MS"/>
              </a:rPr>
              <a:t>(Klinefelter’s </a:t>
            </a:r>
            <a:r>
              <a:rPr sz="2400" spc="-95" dirty="0">
                <a:latin typeface="Trebuchet MS"/>
                <a:cs typeface="Trebuchet MS"/>
              </a:rPr>
              <a:t>syndrome;Y </a:t>
            </a:r>
            <a:r>
              <a:rPr sz="2400" spc="-70" dirty="0">
                <a:latin typeface="Trebuchet MS"/>
                <a:cs typeface="Trebuchet MS"/>
              </a:rPr>
              <a:t>chromosome  </a:t>
            </a:r>
            <a:r>
              <a:rPr sz="2400" spc="-125" dirty="0">
                <a:latin typeface="Trebuchet MS"/>
                <a:cs typeface="Trebuchet MS"/>
              </a:rPr>
              <a:t>microdeletions;)</a:t>
            </a:r>
            <a:endParaRPr sz="2400">
              <a:latin typeface="Trebuchet MS"/>
              <a:cs typeface="Trebuchet MS"/>
            </a:endParaRPr>
          </a:p>
          <a:p>
            <a:pPr marL="295910" indent="-283845">
              <a:lnSpc>
                <a:spcPct val="100000"/>
              </a:lnSpc>
              <a:spcBef>
                <a:spcPts val="605"/>
              </a:spcBef>
              <a:buClr>
                <a:srgbClr val="3891A7"/>
              </a:buClr>
              <a:buSzPct val="79166"/>
              <a:buFont typeface="Arial"/>
              <a:buChar char=""/>
              <a:tabLst>
                <a:tab pos="295910" algn="l"/>
                <a:tab pos="296545" algn="l"/>
              </a:tabLst>
            </a:pPr>
            <a:r>
              <a:rPr sz="2400" spc="-85" dirty="0">
                <a:solidFill>
                  <a:srgbClr val="FF0000"/>
                </a:solidFill>
                <a:latin typeface="Trebuchet MS"/>
                <a:cs typeface="Trebuchet MS"/>
              </a:rPr>
              <a:t>Acquired</a:t>
            </a:r>
            <a:r>
              <a:rPr sz="2400" spc="-65" dirty="0">
                <a:solidFill>
                  <a:srgbClr val="FF0000"/>
                </a:solidFill>
                <a:latin typeface="Trebuchet MS"/>
                <a:cs typeface="Trebuchet MS"/>
              </a:rPr>
              <a:t> </a:t>
            </a:r>
            <a:r>
              <a:rPr sz="2400" spc="-120" dirty="0">
                <a:solidFill>
                  <a:srgbClr val="FF0000"/>
                </a:solidFill>
                <a:latin typeface="Trebuchet MS"/>
                <a:cs typeface="Trebuchet MS"/>
              </a:rPr>
              <a:t>factors</a:t>
            </a:r>
            <a:endParaRPr sz="2400">
              <a:latin typeface="Trebuchet MS"/>
              <a:cs typeface="Trebuchet MS"/>
            </a:endParaRPr>
          </a:p>
          <a:p>
            <a:pPr marL="295910" marR="5715" indent="-200025">
              <a:lnSpc>
                <a:spcPct val="100000"/>
              </a:lnSpc>
              <a:spcBef>
                <a:spcPts val="600"/>
              </a:spcBef>
            </a:pPr>
            <a:r>
              <a:rPr sz="2400" spc="-204" dirty="0">
                <a:latin typeface="Trebuchet MS"/>
                <a:cs typeface="Trebuchet MS"/>
              </a:rPr>
              <a:t>•••Trauma,Testicular </a:t>
            </a:r>
            <a:r>
              <a:rPr sz="2400" spc="-95" dirty="0">
                <a:latin typeface="Trebuchet MS"/>
                <a:cs typeface="Trebuchet MS"/>
              </a:rPr>
              <a:t>torsion, </a:t>
            </a:r>
            <a:r>
              <a:rPr sz="2400" spc="-130" dirty="0">
                <a:latin typeface="Trebuchet MS"/>
                <a:cs typeface="Trebuchet MS"/>
              </a:rPr>
              <a:t>Post-inflammatory </a:t>
            </a:r>
            <a:r>
              <a:rPr sz="2400" spc="-100" dirty="0">
                <a:latin typeface="Trebuchet MS"/>
                <a:cs typeface="Trebuchet MS"/>
              </a:rPr>
              <a:t>(orchitis)  </a:t>
            </a:r>
            <a:r>
              <a:rPr sz="2400" spc="-135" dirty="0">
                <a:latin typeface="Trebuchet MS"/>
                <a:cs typeface="Trebuchet MS"/>
              </a:rPr>
              <a:t>forms, </a:t>
            </a:r>
            <a:r>
              <a:rPr sz="2400" spc="-75" dirty="0">
                <a:latin typeface="Trebuchet MS"/>
                <a:cs typeface="Trebuchet MS"/>
              </a:rPr>
              <a:t>Exogenous </a:t>
            </a:r>
            <a:r>
              <a:rPr sz="2400" spc="-114" dirty="0">
                <a:latin typeface="Trebuchet MS"/>
                <a:cs typeface="Trebuchet MS"/>
              </a:rPr>
              <a:t>factors </a:t>
            </a:r>
            <a:r>
              <a:rPr sz="2400" spc="-150" dirty="0">
                <a:latin typeface="Trebuchet MS"/>
                <a:cs typeface="Trebuchet MS"/>
              </a:rPr>
              <a:t>(medications, </a:t>
            </a:r>
            <a:r>
              <a:rPr sz="2400" spc="-95" dirty="0">
                <a:latin typeface="Trebuchet MS"/>
                <a:cs typeface="Trebuchet MS"/>
              </a:rPr>
              <a:t>cytotoxic </a:t>
            </a:r>
            <a:r>
              <a:rPr sz="2400" spc="-135" dirty="0">
                <a:latin typeface="Trebuchet MS"/>
                <a:cs typeface="Trebuchet MS"/>
              </a:rPr>
              <a:t>drugs,  </a:t>
            </a:r>
            <a:r>
              <a:rPr sz="2400" spc="-140" dirty="0">
                <a:latin typeface="Trebuchet MS"/>
                <a:cs typeface="Trebuchet MS"/>
              </a:rPr>
              <a:t>irradiation, </a:t>
            </a:r>
            <a:r>
              <a:rPr sz="2400" spc="-190" dirty="0">
                <a:latin typeface="Trebuchet MS"/>
                <a:cs typeface="Trebuchet MS"/>
              </a:rPr>
              <a:t>heat), </a:t>
            </a:r>
            <a:r>
              <a:rPr sz="2400" spc="-125" dirty="0">
                <a:latin typeface="Trebuchet MS"/>
                <a:cs typeface="Trebuchet MS"/>
              </a:rPr>
              <a:t>Systemic diseases </a:t>
            </a:r>
            <a:r>
              <a:rPr sz="2400" spc="-130" dirty="0">
                <a:latin typeface="Trebuchet MS"/>
                <a:cs typeface="Trebuchet MS"/>
              </a:rPr>
              <a:t>(liver </a:t>
            </a:r>
            <a:r>
              <a:rPr sz="2400" spc="-100" dirty="0">
                <a:latin typeface="Trebuchet MS"/>
                <a:cs typeface="Trebuchet MS"/>
              </a:rPr>
              <a:t>cirrhosis,</a:t>
            </a:r>
            <a:r>
              <a:rPr sz="2400" spc="-345" dirty="0">
                <a:latin typeface="Trebuchet MS"/>
                <a:cs typeface="Trebuchet MS"/>
              </a:rPr>
              <a:t> </a:t>
            </a:r>
            <a:r>
              <a:rPr sz="2400" spc="-150" dirty="0">
                <a:latin typeface="Trebuchet MS"/>
                <a:cs typeface="Trebuchet MS"/>
              </a:rPr>
              <a:t>renal  failure)Varicocele, </a:t>
            </a:r>
            <a:r>
              <a:rPr sz="2400" spc="-95" dirty="0">
                <a:latin typeface="Trebuchet MS"/>
                <a:cs typeface="Trebuchet MS"/>
              </a:rPr>
              <a:t>Surgeries </a:t>
            </a:r>
            <a:r>
              <a:rPr sz="2400" spc="-165" dirty="0">
                <a:latin typeface="Trebuchet MS"/>
                <a:cs typeface="Trebuchet MS"/>
              </a:rPr>
              <a:t>that can </a:t>
            </a:r>
            <a:r>
              <a:rPr sz="2400" spc="-185" dirty="0">
                <a:latin typeface="Trebuchet MS"/>
                <a:cs typeface="Trebuchet MS"/>
              </a:rPr>
              <a:t>damage  </a:t>
            </a:r>
            <a:r>
              <a:rPr sz="2400" spc="-130" dirty="0">
                <a:latin typeface="Trebuchet MS"/>
                <a:cs typeface="Trebuchet MS"/>
              </a:rPr>
              <a:t>vascularisation </a:t>
            </a:r>
            <a:r>
              <a:rPr sz="2400" spc="-135" dirty="0">
                <a:latin typeface="Trebuchet MS"/>
                <a:cs typeface="Trebuchet MS"/>
              </a:rPr>
              <a:t>of </a:t>
            </a:r>
            <a:r>
              <a:rPr sz="2400" spc="-140" dirty="0">
                <a:latin typeface="Trebuchet MS"/>
                <a:cs typeface="Trebuchet MS"/>
              </a:rPr>
              <a:t>the</a:t>
            </a:r>
            <a:r>
              <a:rPr sz="2400" spc="65" dirty="0">
                <a:latin typeface="Trebuchet MS"/>
                <a:cs typeface="Trebuchet MS"/>
              </a:rPr>
              <a:t> </a:t>
            </a:r>
            <a:r>
              <a:rPr sz="2400" spc="-120" dirty="0">
                <a:latin typeface="Trebuchet MS"/>
                <a:cs typeface="Trebuchet MS"/>
              </a:rPr>
              <a:t>testes</a:t>
            </a:r>
            <a:endParaRPr sz="2400">
              <a:latin typeface="Trebuchet MS"/>
              <a:cs typeface="Trebuchet MS"/>
            </a:endParaRPr>
          </a:p>
          <a:p>
            <a:pPr marL="295910" indent="-283845">
              <a:lnSpc>
                <a:spcPct val="100000"/>
              </a:lnSpc>
              <a:spcBef>
                <a:spcPts val="615"/>
              </a:spcBef>
              <a:buClr>
                <a:srgbClr val="3891A7"/>
              </a:buClr>
              <a:buSzPct val="79166"/>
              <a:buFont typeface="Arial"/>
              <a:buChar char=""/>
              <a:tabLst>
                <a:tab pos="295910" algn="l"/>
                <a:tab pos="296545" algn="l"/>
              </a:tabLst>
            </a:pPr>
            <a:r>
              <a:rPr sz="2400" spc="-125" dirty="0">
                <a:solidFill>
                  <a:srgbClr val="FF0000"/>
                </a:solidFill>
                <a:latin typeface="Trebuchet MS"/>
                <a:cs typeface="Trebuchet MS"/>
              </a:rPr>
              <a:t>Idiopathic </a:t>
            </a:r>
            <a:r>
              <a:rPr sz="2400" spc="-95" dirty="0">
                <a:solidFill>
                  <a:srgbClr val="FF0000"/>
                </a:solidFill>
                <a:latin typeface="Trebuchet MS"/>
                <a:cs typeface="Trebuchet MS"/>
              </a:rPr>
              <a:t>forms </a:t>
            </a:r>
            <a:r>
              <a:rPr sz="2400" spc="-90" dirty="0">
                <a:latin typeface="Trebuchet MS"/>
                <a:cs typeface="Trebuchet MS"/>
              </a:rPr>
              <a:t>•Unknown</a:t>
            </a:r>
            <a:r>
              <a:rPr sz="2400" spc="35" dirty="0">
                <a:latin typeface="Trebuchet MS"/>
                <a:cs typeface="Trebuchet MS"/>
              </a:rPr>
              <a:t> </a:t>
            </a:r>
            <a:r>
              <a:rPr sz="2400" spc="-125" dirty="0">
                <a:latin typeface="Trebuchet MS"/>
                <a:cs typeface="Trebuchet MS"/>
              </a:rPr>
              <a:t>aetiology</a:t>
            </a:r>
            <a:endParaRPr sz="2400">
              <a:latin typeface="Trebuchet MS"/>
              <a:cs typeface="Trebuchet MS"/>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751331" y="112776"/>
            <a:ext cx="8341614" cy="1105662"/>
          </a:xfrm>
          <a:prstGeom prst="rect">
            <a:avLst/>
          </a:prstGeom>
          <a:blipFill>
            <a:blip r:embed="rId2" cstate="print"/>
            <a:stretch>
              <a:fillRect/>
            </a:stretch>
          </a:blipFill>
        </p:spPr>
        <p:txBody>
          <a:bodyPr wrap="square" lIns="0" tIns="0" rIns="0" bIns="0" rtlCol="0"/>
          <a:lstStyle/>
          <a:p>
            <a:endParaRPr/>
          </a:p>
        </p:txBody>
      </p:sp>
      <p:sp>
        <p:nvSpPr>
          <p:cNvPr id="3" name="object 3"/>
          <p:cNvSpPr txBox="1">
            <a:spLocks noGrp="1"/>
          </p:cNvSpPr>
          <p:nvPr>
            <p:ph type="title"/>
          </p:nvPr>
        </p:nvSpPr>
        <p:spPr>
          <a:xfrm>
            <a:off x="1069644" y="243585"/>
            <a:ext cx="7709534" cy="619760"/>
          </a:xfrm>
          <a:prstGeom prst="rect">
            <a:avLst/>
          </a:prstGeom>
        </p:spPr>
        <p:txBody>
          <a:bodyPr vert="horz" wrap="square" lIns="0" tIns="12700" rIns="0" bIns="0" rtlCol="0">
            <a:spAutoFit/>
          </a:bodyPr>
          <a:lstStyle/>
          <a:p>
            <a:pPr marL="12700">
              <a:lnSpc>
                <a:spcPct val="100000"/>
              </a:lnSpc>
              <a:spcBef>
                <a:spcPts val="100"/>
              </a:spcBef>
            </a:pPr>
            <a:r>
              <a:rPr sz="3900" spc="100" dirty="0"/>
              <a:t>History </a:t>
            </a:r>
            <a:r>
              <a:rPr sz="3900" spc="-15" dirty="0"/>
              <a:t>and </a:t>
            </a:r>
            <a:r>
              <a:rPr sz="3900" spc="-70" dirty="0"/>
              <a:t>physical</a:t>
            </a:r>
            <a:r>
              <a:rPr sz="3900" spc="-360" dirty="0"/>
              <a:t> </a:t>
            </a:r>
            <a:r>
              <a:rPr sz="3900" spc="5" dirty="0"/>
              <a:t>examination</a:t>
            </a:r>
            <a:endParaRPr sz="3900"/>
          </a:p>
        </p:txBody>
      </p:sp>
      <p:sp>
        <p:nvSpPr>
          <p:cNvPr id="4" name="object 4"/>
          <p:cNvSpPr txBox="1"/>
          <p:nvPr/>
        </p:nvSpPr>
        <p:spPr>
          <a:xfrm>
            <a:off x="1304289" y="1007109"/>
            <a:ext cx="7541259" cy="4417695"/>
          </a:xfrm>
          <a:prstGeom prst="rect">
            <a:avLst/>
          </a:prstGeom>
        </p:spPr>
        <p:txBody>
          <a:bodyPr vert="horz" wrap="square" lIns="0" tIns="13335" rIns="0" bIns="0" rtlCol="0">
            <a:spAutoFit/>
          </a:bodyPr>
          <a:lstStyle/>
          <a:p>
            <a:pPr marL="295910" marR="5080" indent="-283845">
              <a:lnSpc>
                <a:spcPct val="100000"/>
              </a:lnSpc>
              <a:spcBef>
                <a:spcPts val="105"/>
              </a:spcBef>
            </a:pPr>
            <a:r>
              <a:rPr sz="2550" spc="-665" dirty="0">
                <a:solidFill>
                  <a:srgbClr val="3891A7"/>
                </a:solidFill>
                <a:latin typeface="Arial"/>
                <a:cs typeface="Arial"/>
              </a:rPr>
              <a:t> </a:t>
            </a:r>
            <a:r>
              <a:rPr sz="3200" spc="-545" dirty="0">
                <a:latin typeface="Trebuchet MS"/>
                <a:cs typeface="Trebuchet MS"/>
              </a:rPr>
              <a:t>• </a:t>
            </a:r>
            <a:r>
              <a:rPr sz="3200" spc="-175" dirty="0">
                <a:latin typeface="Trebuchet MS"/>
                <a:cs typeface="Trebuchet MS"/>
              </a:rPr>
              <a:t>cryptorchidism;• testicular </a:t>
            </a:r>
            <a:r>
              <a:rPr sz="3200" spc="-165" dirty="0">
                <a:latin typeface="Trebuchet MS"/>
                <a:cs typeface="Trebuchet MS"/>
              </a:rPr>
              <a:t>torsion;•  </a:t>
            </a:r>
            <a:r>
              <a:rPr sz="3200" spc="-140" dirty="0">
                <a:latin typeface="Trebuchet MS"/>
                <a:cs typeface="Trebuchet MS"/>
              </a:rPr>
              <a:t>genito-urinary </a:t>
            </a:r>
            <a:r>
              <a:rPr sz="3200" spc="-245" dirty="0">
                <a:latin typeface="Trebuchet MS"/>
                <a:cs typeface="Trebuchet MS"/>
              </a:rPr>
              <a:t>infection;• </a:t>
            </a:r>
            <a:r>
              <a:rPr sz="3200" spc="-175" dirty="0">
                <a:latin typeface="Trebuchet MS"/>
                <a:cs typeface="Trebuchet MS"/>
              </a:rPr>
              <a:t>testicular </a:t>
            </a:r>
            <a:r>
              <a:rPr sz="3200" spc="-265" dirty="0">
                <a:latin typeface="Trebuchet MS"/>
                <a:cs typeface="Trebuchet MS"/>
              </a:rPr>
              <a:t>trauma;•  </a:t>
            </a:r>
            <a:r>
              <a:rPr sz="3200" spc="-100" dirty="0">
                <a:latin typeface="Trebuchet MS"/>
                <a:cs typeface="Trebuchet MS"/>
              </a:rPr>
              <a:t>exposure </a:t>
            </a:r>
            <a:r>
              <a:rPr sz="3200" spc="-80" dirty="0">
                <a:latin typeface="Trebuchet MS"/>
                <a:cs typeface="Trebuchet MS"/>
              </a:rPr>
              <a:t>to </a:t>
            </a:r>
            <a:r>
              <a:rPr sz="3200" spc="-175" dirty="0">
                <a:latin typeface="Trebuchet MS"/>
                <a:cs typeface="Trebuchet MS"/>
              </a:rPr>
              <a:t>environmental</a:t>
            </a:r>
            <a:r>
              <a:rPr sz="3200" spc="-150" dirty="0">
                <a:latin typeface="Trebuchet MS"/>
                <a:cs typeface="Trebuchet MS"/>
              </a:rPr>
              <a:t> </a:t>
            </a:r>
            <a:r>
              <a:rPr sz="3200" spc="-190" dirty="0">
                <a:latin typeface="Trebuchet MS"/>
                <a:cs typeface="Trebuchet MS"/>
              </a:rPr>
              <a:t>toxin(s);•</a:t>
            </a:r>
            <a:endParaRPr sz="3200">
              <a:latin typeface="Trebuchet MS"/>
              <a:cs typeface="Trebuchet MS"/>
            </a:endParaRPr>
          </a:p>
          <a:p>
            <a:pPr marL="295910">
              <a:lnSpc>
                <a:spcPct val="100000"/>
              </a:lnSpc>
            </a:pPr>
            <a:r>
              <a:rPr sz="3200" spc="-130" dirty="0">
                <a:latin typeface="Trebuchet MS"/>
                <a:cs typeface="Trebuchet MS"/>
              </a:rPr>
              <a:t>gonadotoxic </a:t>
            </a:r>
            <a:r>
              <a:rPr sz="3200" spc="-229" dirty="0">
                <a:latin typeface="Trebuchet MS"/>
                <a:cs typeface="Trebuchet MS"/>
              </a:rPr>
              <a:t>medication;• </a:t>
            </a:r>
            <a:r>
              <a:rPr sz="3200" spc="-100" dirty="0">
                <a:latin typeface="Trebuchet MS"/>
                <a:cs typeface="Trebuchet MS"/>
              </a:rPr>
              <a:t>exposure</a:t>
            </a:r>
            <a:r>
              <a:rPr sz="3200" spc="10" dirty="0">
                <a:latin typeface="Trebuchet MS"/>
                <a:cs typeface="Trebuchet MS"/>
              </a:rPr>
              <a:t> </a:t>
            </a:r>
            <a:r>
              <a:rPr sz="3200" spc="-80" dirty="0">
                <a:latin typeface="Trebuchet MS"/>
                <a:cs typeface="Trebuchet MS"/>
              </a:rPr>
              <a:t>to</a:t>
            </a:r>
            <a:endParaRPr sz="3200">
              <a:latin typeface="Trebuchet MS"/>
              <a:cs typeface="Trebuchet MS"/>
            </a:endParaRPr>
          </a:p>
          <a:p>
            <a:pPr marL="295910" marR="14604">
              <a:lnSpc>
                <a:spcPct val="100000"/>
              </a:lnSpc>
            </a:pPr>
            <a:r>
              <a:rPr sz="3200" spc="-165" dirty="0">
                <a:latin typeface="Trebuchet MS"/>
                <a:cs typeface="Trebuchet MS"/>
              </a:rPr>
              <a:t>radiation </a:t>
            </a:r>
            <a:r>
              <a:rPr sz="3200" spc="35" dirty="0">
                <a:latin typeface="Trebuchet MS"/>
                <a:cs typeface="Trebuchet MS"/>
              </a:rPr>
              <a:t>or </a:t>
            </a:r>
            <a:r>
              <a:rPr sz="3200" spc="-235" dirty="0">
                <a:latin typeface="Trebuchet MS"/>
                <a:cs typeface="Trebuchet MS"/>
              </a:rPr>
              <a:t>chemical(s);• </a:t>
            </a:r>
            <a:r>
              <a:rPr sz="3200" spc="-175" dirty="0">
                <a:latin typeface="Trebuchet MS"/>
                <a:cs typeface="Trebuchet MS"/>
              </a:rPr>
              <a:t>testicular </a:t>
            </a:r>
            <a:r>
              <a:rPr sz="3200" spc="-235" dirty="0">
                <a:latin typeface="Trebuchet MS"/>
                <a:cs typeface="Trebuchet MS"/>
              </a:rPr>
              <a:t>cancer;•  </a:t>
            </a:r>
            <a:r>
              <a:rPr sz="3200" spc="-190" dirty="0">
                <a:latin typeface="Trebuchet MS"/>
                <a:cs typeface="Trebuchet MS"/>
              </a:rPr>
              <a:t>absence </a:t>
            </a:r>
            <a:r>
              <a:rPr sz="3200" spc="-170" dirty="0">
                <a:latin typeface="Trebuchet MS"/>
                <a:cs typeface="Trebuchet MS"/>
              </a:rPr>
              <a:t>of </a:t>
            </a:r>
            <a:r>
              <a:rPr sz="3200" spc="-250" dirty="0">
                <a:latin typeface="Trebuchet MS"/>
                <a:cs typeface="Trebuchet MS"/>
              </a:rPr>
              <a:t>testes;• </a:t>
            </a:r>
            <a:r>
              <a:rPr sz="3200" spc="-165" dirty="0">
                <a:latin typeface="Trebuchet MS"/>
                <a:cs typeface="Trebuchet MS"/>
              </a:rPr>
              <a:t>abnormal</a:t>
            </a:r>
            <a:r>
              <a:rPr sz="3200" spc="240" dirty="0">
                <a:latin typeface="Trebuchet MS"/>
                <a:cs typeface="Trebuchet MS"/>
              </a:rPr>
              <a:t> </a:t>
            </a:r>
            <a:r>
              <a:rPr sz="3200" spc="-120" dirty="0">
                <a:latin typeface="Trebuchet MS"/>
                <a:cs typeface="Trebuchet MS"/>
              </a:rPr>
              <a:t>secondary</a:t>
            </a:r>
            <a:endParaRPr sz="3200">
              <a:latin typeface="Trebuchet MS"/>
              <a:cs typeface="Trebuchet MS"/>
            </a:endParaRPr>
          </a:p>
          <a:p>
            <a:pPr marL="295910" marR="777240">
              <a:lnSpc>
                <a:spcPct val="100000"/>
              </a:lnSpc>
            </a:pPr>
            <a:r>
              <a:rPr sz="3200" spc="-160" dirty="0">
                <a:latin typeface="Trebuchet MS"/>
                <a:cs typeface="Trebuchet MS"/>
              </a:rPr>
              <a:t>sexual </a:t>
            </a:r>
            <a:r>
              <a:rPr sz="3200" spc="-204" dirty="0">
                <a:latin typeface="Trebuchet MS"/>
                <a:cs typeface="Trebuchet MS"/>
              </a:rPr>
              <a:t>characteristics;• </a:t>
            </a:r>
            <a:r>
              <a:rPr sz="3200" spc="-235" dirty="0">
                <a:latin typeface="Trebuchet MS"/>
                <a:cs typeface="Trebuchet MS"/>
              </a:rPr>
              <a:t>gynaecomastia;•  </a:t>
            </a:r>
            <a:r>
              <a:rPr sz="3200" spc="-175" dirty="0">
                <a:latin typeface="Trebuchet MS"/>
                <a:cs typeface="Trebuchet MS"/>
              </a:rPr>
              <a:t>cryptorchidism;• </a:t>
            </a:r>
            <a:r>
              <a:rPr sz="3200" spc="-165" dirty="0">
                <a:latin typeface="Trebuchet MS"/>
                <a:cs typeface="Trebuchet MS"/>
              </a:rPr>
              <a:t>abnormal</a:t>
            </a:r>
            <a:r>
              <a:rPr sz="3200" spc="-65" dirty="0">
                <a:latin typeface="Trebuchet MS"/>
                <a:cs typeface="Trebuchet MS"/>
              </a:rPr>
              <a:t> </a:t>
            </a:r>
            <a:r>
              <a:rPr sz="3200" spc="-175" dirty="0">
                <a:latin typeface="Trebuchet MS"/>
                <a:cs typeface="Trebuchet MS"/>
              </a:rPr>
              <a:t>testicular</a:t>
            </a:r>
            <a:endParaRPr sz="3200">
              <a:latin typeface="Trebuchet MS"/>
              <a:cs typeface="Trebuchet MS"/>
            </a:endParaRPr>
          </a:p>
          <a:p>
            <a:pPr marL="295910">
              <a:lnSpc>
                <a:spcPct val="100000"/>
              </a:lnSpc>
              <a:spcBef>
                <a:spcPts val="20"/>
              </a:spcBef>
            </a:pPr>
            <a:r>
              <a:rPr sz="3200" spc="-165" dirty="0">
                <a:latin typeface="Trebuchet MS"/>
                <a:cs typeface="Trebuchet MS"/>
              </a:rPr>
              <a:t>volume </a:t>
            </a:r>
            <a:r>
              <a:rPr sz="3200" spc="-220" dirty="0">
                <a:latin typeface="Trebuchet MS"/>
                <a:cs typeface="Trebuchet MS"/>
              </a:rPr>
              <a:t>and/or </a:t>
            </a:r>
            <a:r>
              <a:rPr sz="3200" spc="-195" dirty="0">
                <a:latin typeface="Trebuchet MS"/>
                <a:cs typeface="Trebuchet MS"/>
              </a:rPr>
              <a:t>consistency;•</a:t>
            </a:r>
            <a:r>
              <a:rPr sz="3200" spc="90" dirty="0">
                <a:latin typeface="Trebuchet MS"/>
                <a:cs typeface="Trebuchet MS"/>
              </a:rPr>
              <a:t> </a:t>
            </a:r>
            <a:r>
              <a:rPr sz="3200" spc="-190" dirty="0">
                <a:latin typeface="Trebuchet MS"/>
                <a:cs typeface="Trebuchet MS"/>
              </a:rPr>
              <a:t>varicocele.</a:t>
            </a:r>
            <a:endParaRPr sz="3200">
              <a:latin typeface="Trebuchet MS"/>
              <a:cs typeface="Trebuchet MS"/>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4881736" y="1752600"/>
            <a:ext cx="3456395" cy="3170099"/>
          </a:xfrm>
          <a:prstGeom prst="rect">
            <a:avLst/>
          </a:prstGeom>
          <a:noFill/>
        </p:spPr>
        <p:txBody>
          <a:bodyPr wrap="none" rtlCol="0">
            <a:spAutoFit/>
          </a:bodyPr>
          <a:lstStyle/>
          <a:p>
            <a:pPr algn="r" rtl="1"/>
            <a:r>
              <a:rPr lang="fa-IR" sz="4000" b="1" dirty="0" smtClean="0">
                <a:cs typeface="B Nazanin" panose="00000400000000000000" pitchFamily="2" charset="-78"/>
              </a:rPr>
              <a:t>واریکوسل</a:t>
            </a:r>
            <a:endParaRPr lang="en-US" sz="4000" b="1" dirty="0" smtClean="0">
              <a:cs typeface="B Nazanin" panose="00000400000000000000" pitchFamily="2" charset="-78"/>
            </a:endParaRPr>
          </a:p>
          <a:p>
            <a:pPr algn="r" rtl="1"/>
            <a:r>
              <a:rPr lang="fa-IR" sz="4000" b="1" dirty="0" smtClean="0">
                <a:cs typeface="B Nazanin" panose="00000400000000000000" pitchFamily="2" charset="-78"/>
              </a:rPr>
              <a:t> عدم نزول بیضه</a:t>
            </a:r>
            <a:endParaRPr lang="en-US" sz="4000" b="1" dirty="0" smtClean="0">
              <a:cs typeface="B Nazanin" panose="00000400000000000000" pitchFamily="2" charset="-78"/>
            </a:endParaRPr>
          </a:p>
          <a:p>
            <a:pPr algn="r" rtl="1"/>
            <a:r>
              <a:rPr lang="fa-IR" sz="4000" b="1" dirty="0" smtClean="0">
                <a:cs typeface="B Nazanin" panose="00000400000000000000" pitchFamily="2" charset="-78"/>
              </a:rPr>
              <a:t> تومورهای بیضه</a:t>
            </a:r>
            <a:endParaRPr lang="en-US" sz="4000" b="1" dirty="0" smtClean="0">
              <a:cs typeface="B Nazanin" panose="00000400000000000000" pitchFamily="2" charset="-78"/>
            </a:endParaRPr>
          </a:p>
          <a:p>
            <a:pPr algn="r" rtl="1"/>
            <a:r>
              <a:rPr lang="fa-IR" sz="4000" b="1" dirty="0" smtClean="0">
                <a:cs typeface="B Nazanin" panose="00000400000000000000" pitchFamily="2" charset="-78"/>
              </a:rPr>
              <a:t> علل انسدادی</a:t>
            </a:r>
            <a:endParaRPr lang="en-US" sz="4000" b="1" dirty="0" smtClean="0">
              <a:cs typeface="B Nazanin" panose="00000400000000000000" pitchFamily="2" charset="-78"/>
            </a:endParaRPr>
          </a:p>
          <a:p>
            <a:pPr algn="r" rtl="1"/>
            <a:r>
              <a:rPr lang="fa-IR" sz="4000" b="1" dirty="0" smtClean="0">
                <a:cs typeface="B Nazanin" panose="00000400000000000000" pitchFamily="2" charset="-78"/>
              </a:rPr>
              <a:t> اختلال</a:t>
            </a:r>
            <a:r>
              <a:rPr lang="fa-IR" sz="4000" b="1" dirty="0">
                <a:cs typeface="B Nazanin" panose="00000400000000000000" pitchFamily="2" charset="-78"/>
              </a:rPr>
              <a:t>ا</a:t>
            </a:r>
            <a:r>
              <a:rPr lang="fa-IR" sz="4000" b="1" dirty="0" smtClean="0">
                <a:cs typeface="B Nazanin" panose="00000400000000000000" pitchFamily="2" charset="-78"/>
              </a:rPr>
              <a:t>ت هورمونی</a:t>
            </a:r>
            <a:endParaRPr lang="en-US" sz="4000" b="1" dirty="0">
              <a:cs typeface="B Nazanin" panose="00000400000000000000" pitchFamily="2" charset="-78"/>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1371600" y="685800"/>
            <a:ext cx="7271330" cy="5262979"/>
          </a:xfrm>
          <a:prstGeom prst="rect">
            <a:avLst/>
          </a:prstGeom>
          <a:noFill/>
        </p:spPr>
        <p:txBody>
          <a:bodyPr wrap="square" rtlCol="0">
            <a:spAutoFit/>
          </a:bodyPr>
          <a:lstStyle/>
          <a:p>
            <a:pPr algn="ctr" rtl="1">
              <a:lnSpc>
                <a:spcPct val="200000"/>
              </a:lnSpc>
            </a:pPr>
            <a:r>
              <a:rPr lang="fa-IR" sz="2800" b="1" dirty="0" smtClean="0">
                <a:solidFill>
                  <a:srgbClr val="FF0000"/>
                </a:solidFill>
                <a:cs typeface="B Nazanin" panose="00000400000000000000" pitchFamily="2" charset="-78"/>
              </a:rPr>
              <a:t>واریکوسل</a:t>
            </a:r>
          </a:p>
          <a:p>
            <a:pPr algn="r" rtl="1">
              <a:lnSpc>
                <a:spcPct val="200000"/>
              </a:lnSpc>
            </a:pPr>
            <a:r>
              <a:rPr lang="fa-IR" sz="2800" b="1" dirty="0" smtClean="0">
                <a:cs typeface="B Nazanin" panose="00000400000000000000" pitchFamily="2" charset="-78"/>
              </a:rPr>
              <a:t> واریکوسل شایعترین علت قابل اصالح ناباروری در مردان میباشد. شیوع ان زیر 10سال نادر است ولی در بالغین جوان 15 % و در مردان نابارور 20 تا 40 %میباشد. در کسانی که با ناباروری ثانویه مراجعه می نمایند شیوع آن به 70 %میرسد. 90 %موارد طرف چپ ودر 10 %موارد دو طرفه است</a:t>
            </a:r>
            <a:endParaRPr lang="en-US" sz="2800" b="1" dirty="0">
              <a:cs typeface="B Nazanin" panose="00000400000000000000" pitchFamily="2" charset="-78"/>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1014983" y="0"/>
            <a:ext cx="73660" cy="6858000"/>
          </a:xfrm>
          <a:custGeom>
            <a:avLst/>
            <a:gdLst/>
            <a:ahLst/>
            <a:cxnLst/>
            <a:rect l="l" t="t" r="r" b="b"/>
            <a:pathLst>
              <a:path w="73659" h="6858000">
                <a:moveTo>
                  <a:pt x="73152" y="0"/>
                </a:moveTo>
                <a:lnTo>
                  <a:pt x="0" y="0"/>
                </a:lnTo>
                <a:lnTo>
                  <a:pt x="0" y="6858000"/>
                </a:lnTo>
                <a:lnTo>
                  <a:pt x="73152" y="6858000"/>
                </a:lnTo>
                <a:lnTo>
                  <a:pt x="73152" y="0"/>
                </a:lnTo>
                <a:close/>
              </a:path>
            </a:pathLst>
          </a:custGeom>
          <a:solidFill>
            <a:srgbClr val="FFFFFF"/>
          </a:solidFill>
        </p:spPr>
        <p:txBody>
          <a:bodyPr wrap="square" lIns="0" tIns="0" rIns="0" bIns="0" rtlCol="0"/>
          <a:lstStyle/>
          <a:p>
            <a:endParaRPr/>
          </a:p>
        </p:txBody>
      </p:sp>
      <p:sp>
        <p:nvSpPr>
          <p:cNvPr id="4" name="TextBox 3"/>
          <p:cNvSpPr txBox="1"/>
          <p:nvPr/>
        </p:nvSpPr>
        <p:spPr>
          <a:xfrm>
            <a:off x="1088643" y="1219200"/>
            <a:ext cx="7598157" cy="3970318"/>
          </a:xfrm>
          <a:prstGeom prst="rect">
            <a:avLst/>
          </a:prstGeom>
          <a:noFill/>
        </p:spPr>
        <p:txBody>
          <a:bodyPr wrap="square" rtlCol="0">
            <a:spAutoFit/>
          </a:bodyPr>
          <a:lstStyle/>
          <a:p>
            <a:pPr algn="r" rtl="1">
              <a:lnSpc>
                <a:spcPct val="150000"/>
              </a:lnSpc>
            </a:pPr>
            <a:r>
              <a:rPr lang="fa-IR" sz="2800" b="1" dirty="0" smtClean="0">
                <a:cs typeface="B Nazanin" panose="00000400000000000000" pitchFamily="2" charset="-78"/>
              </a:rPr>
              <a:t>علت ایجاد ان اختلال در تخلیه وریدی یا نارسایی دریچه های وریدی بیضه است. نظریه های گوناگونی در مورد مکانیسم اسیب بیضه ها وجود دارد که مهمترین آنها عبارتند از: افزایش دمای بیضه ها یا کاهش جریان خون و اکسیژن رسانی یا انتقال مواد و متابولیتهای کلیه ها و غدد فوق کلیه به بیضه ها و یا ترکیبی از اینها.</a:t>
            </a:r>
            <a:endParaRPr lang="en-US" sz="2800" b="1" dirty="0">
              <a:cs typeface="B Nazanin" panose="00000400000000000000" pitchFamily="2" charset="-78"/>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object 7"/>
          <p:cNvSpPr/>
          <p:nvPr/>
        </p:nvSpPr>
        <p:spPr>
          <a:xfrm>
            <a:off x="861060" y="1482850"/>
            <a:ext cx="7426452" cy="5303520"/>
          </a:xfrm>
          <a:prstGeom prst="rect">
            <a:avLst/>
          </a:prstGeom>
          <a:blipFill>
            <a:blip r:embed="rId2" cstate="print"/>
            <a:stretch>
              <a:fillRect/>
            </a:stretch>
          </a:blipFill>
        </p:spPr>
        <p:txBody>
          <a:bodyPr wrap="square" lIns="0" tIns="0" rIns="0" bIns="0" rtlCol="0"/>
          <a:lstStyle/>
          <a:p>
            <a:endParaRPr/>
          </a:p>
        </p:txBody>
      </p:sp>
      <p:sp>
        <p:nvSpPr>
          <p:cNvPr id="9" name="TextBox 8"/>
          <p:cNvSpPr txBox="1"/>
          <p:nvPr/>
        </p:nvSpPr>
        <p:spPr>
          <a:xfrm>
            <a:off x="1752600" y="457200"/>
            <a:ext cx="6332183" cy="461665"/>
          </a:xfrm>
          <a:prstGeom prst="rect">
            <a:avLst/>
          </a:prstGeom>
          <a:noFill/>
        </p:spPr>
        <p:txBody>
          <a:bodyPr wrap="none" rtlCol="0">
            <a:spAutoFit/>
          </a:bodyPr>
          <a:lstStyle/>
          <a:p>
            <a:pPr algn="r" rtl="1"/>
            <a:r>
              <a:rPr lang="fa-IR" sz="2400" b="1" dirty="0" smtClean="0">
                <a:solidFill>
                  <a:srgbClr val="FF0000"/>
                </a:solidFill>
                <a:cs typeface="B Nazanin" panose="00000400000000000000" pitchFamily="2" charset="-78"/>
              </a:rPr>
              <a:t>ناباروری در مردان علل و بیماری های شایع ضرورت مشاوره </a:t>
            </a:r>
            <a:endParaRPr lang="en-US" sz="2400" b="1" dirty="0">
              <a:solidFill>
                <a:srgbClr val="FF0000"/>
              </a:solidFill>
              <a:cs typeface="B Nazanin" panose="00000400000000000000" pitchFamily="2" charset="-78"/>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object 2"/>
          <p:cNvGrpSpPr/>
          <p:nvPr/>
        </p:nvGrpSpPr>
        <p:grpSpPr>
          <a:xfrm>
            <a:off x="1780" y="0"/>
            <a:ext cx="9142730" cy="6858000"/>
            <a:chOff x="1780" y="0"/>
            <a:chExt cx="9142730" cy="6858000"/>
          </a:xfrm>
        </p:grpSpPr>
        <p:sp>
          <p:nvSpPr>
            <p:cNvPr id="3" name="object 3"/>
            <p:cNvSpPr/>
            <p:nvPr/>
          </p:nvSpPr>
          <p:spPr>
            <a:xfrm>
              <a:off x="1014983" y="0"/>
              <a:ext cx="73660" cy="6858000"/>
            </a:xfrm>
            <a:custGeom>
              <a:avLst/>
              <a:gdLst/>
              <a:ahLst/>
              <a:cxnLst/>
              <a:rect l="l" t="t" r="r" b="b"/>
              <a:pathLst>
                <a:path w="73659" h="6858000">
                  <a:moveTo>
                    <a:pt x="73152" y="0"/>
                  </a:moveTo>
                  <a:lnTo>
                    <a:pt x="0" y="0"/>
                  </a:lnTo>
                  <a:lnTo>
                    <a:pt x="0" y="6858000"/>
                  </a:lnTo>
                  <a:lnTo>
                    <a:pt x="73152" y="6858000"/>
                  </a:lnTo>
                  <a:lnTo>
                    <a:pt x="73152" y="0"/>
                  </a:lnTo>
                  <a:close/>
                </a:path>
              </a:pathLst>
            </a:custGeom>
            <a:solidFill>
              <a:srgbClr val="FFFFFF"/>
            </a:solidFill>
          </p:spPr>
          <p:txBody>
            <a:bodyPr wrap="square" lIns="0" tIns="0" rIns="0" bIns="0" rtlCol="0"/>
            <a:lstStyle/>
            <a:p>
              <a:endParaRPr/>
            </a:p>
          </p:txBody>
        </p:sp>
        <p:sp>
          <p:nvSpPr>
            <p:cNvPr id="4" name="object 4"/>
            <p:cNvSpPr/>
            <p:nvPr/>
          </p:nvSpPr>
          <p:spPr>
            <a:xfrm>
              <a:off x="397763" y="356615"/>
              <a:ext cx="8246364" cy="6256020"/>
            </a:xfrm>
            <a:prstGeom prst="rect">
              <a:avLst/>
            </a:prstGeom>
            <a:blipFill>
              <a:blip r:embed="rId2" cstate="print"/>
              <a:stretch>
                <a:fillRect/>
              </a:stretch>
            </a:blipFill>
          </p:spPr>
          <p:txBody>
            <a:bodyPr wrap="square" lIns="0" tIns="0" rIns="0" bIns="0" rtlCol="0"/>
            <a:lstStyle/>
            <a:p>
              <a:endParaRPr/>
            </a:p>
          </p:txBody>
        </p:sp>
      </p:gr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object 2"/>
          <p:cNvGrpSpPr/>
          <p:nvPr/>
        </p:nvGrpSpPr>
        <p:grpSpPr>
          <a:xfrm>
            <a:off x="1780" y="0"/>
            <a:ext cx="9142730" cy="6858000"/>
            <a:chOff x="1780" y="0"/>
            <a:chExt cx="9142730" cy="6858000"/>
          </a:xfrm>
        </p:grpSpPr>
        <p:sp>
          <p:nvSpPr>
            <p:cNvPr id="3" name="object 3"/>
            <p:cNvSpPr/>
            <p:nvPr/>
          </p:nvSpPr>
          <p:spPr>
            <a:xfrm>
              <a:off x="1014983" y="0"/>
              <a:ext cx="73660" cy="6858000"/>
            </a:xfrm>
            <a:custGeom>
              <a:avLst/>
              <a:gdLst/>
              <a:ahLst/>
              <a:cxnLst/>
              <a:rect l="l" t="t" r="r" b="b"/>
              <a:pathLst>
                <a:path w="73659" h="6858000">
                  <a:moveTo>
                    <a:pt x="73152" y="0"/>
                  </a:moveTo>
                  <a:lnTo>
                    <a:pt x="0" y="0"/>
                  </a:lnTo>
                  <a:lnTo>
                    <a:pt x="0" y="6858000"/>
                  </a:lnTo>
                  <a:lnTo>
                    <a:pt x="73152" y="6858000"/>
                  </a:lnTo>
                  <a:lnTo>
                    <a:pt x="73152" y="0"/>
                  </a:lnTo>
                  <a:close/>
                </a:path>
              </a:pathLst>
            </a:custGeom>
            <a:solidFill>
              <a:srgbClr val="FFFFFF"/>
            </a:solidFill>
          </p:spPr>
          <p:txBody>
            <a:bodyPr wrap="square" lIns="0" tIns="0" rIns="0" bIns="0" rtlCol="0"/>
            <a:lstStyle/>
            <a:p>
              <a:endParaRPr/>
            </a:p>
          </p:txBody>
        </p:sp>
        <p:sp>
          <p:nvSpPr>
            <p:cNvPr id="4" name="object 4"/>
            <p:cNvSpPr/>
            <p:nvPr/>
          </p:nvSpPr>
          <p:spPr>
            <a:xfrm>
              <a:off x="1597152" y="286511"/>
              <a:ext cx="5975604" cy="6280403"/>
            </a:xfrm>
            <a:prstGeom prst="rect">
              <a:avLst/>
            </a:prstGeom>
            <a:blipFill>
              <a:blip r:embed="rId2" cstate="print"/>
              <a:stretch>
                <a:fillRect/>
              </a:stretch>
            </a:blipFill>
          </p:spPr>
          <p:txBody>
            <a:bodyPr wrap="square" lIns="0" tIns="0" rIns="0" bIns="0" rtlCol="0"/>
            <a:lstStyle/>
            <a:p>
              <a:endParaRPr/>
            </a:p>
          </p:txBody>
        </p:sp>
      </p:gr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1014983" y="0"/>
            <a:ext cx="73660" cy="6858000"/>
          </a:xfrm>
          <a:custGeom>
            <a:avLst/>
            <a:gdLst/>
            <a:ahLst/>
            <a:cxnLst/>
            <a:rect l="l" t="t" r="r" b="b"/>
            <a:pathLst>
              <a:path w="73659" h="6858000">
                <a:moveTo>
                  <a:pt x="73152" y="0"/>
                </a:moveTo>
                <a:lnTo>
                  <a:pt x="0" y="0"/>
                </a:lnTo>
                <a:lnTo>
                  <a:pt x="0" y="6858000"/>
                </a:lnTo>
                <a:lnTo>
                  <a:pt x="73152" y="6858000"/>
                </a:lnTo>
                <a:lnTo>
                  <a:pt x="73152" y="0"/>
                </a:lnTo>
                <a:close/>
              </a:path>
            </a:pathLst>
          </a:custGeom>
          <a:solidFill>
            <a:srgbClr val="FFFFFF"/>
          </a:solidFill>
        </p:spPr>
        <p:txBody>
          <a:bodyPr wrap="square" lIns="0" tIns="0" rIns="0" bIns="0" rtlCol="0"/>
          <a:lstStyle/>
          <a:p>
            <a:endParaRPr/>
          </a:p>
        </p:txBody>
      </p:sp>
      <p:sp>
        <p:nvSpPr>
          <p:cNvPr id="4" name="TextBox 3"/>
          <p:cNvSpPr txBox="1"/>
          <p:nvPr/>
        </p:nvSpPr>
        <p:spPr>
          <a:xfrm>
            <a:off x="1523999" y="1371600"/>
            <a:ext cx="6934201" cy="3539430"/>
          </a:xfrm>
          <a:prstGeom prst="rect">
            <a:avLst/>
          </a:prstGeom>
          <a:noFill/>
        </p:spPr>
        <p:txBody>
          <a:bodyPr wrap="square" rtlCol="0">
            <a:spAutoFit/>
          </a:bodyPr>
          <a:lstStyle/>
          <a:p>
            <a:pPr algn="r" rtl="1">
              <a:lnSpc>
                <a:spcPct val="200000"/>
              </a:lnSpc>
            </a:pPr>
            <a:r>
              <a:rPr lang="fa-IR" sz="2800" b="1" dirty="0" smtClean="0">
                <a:cs typeface="B Nazanin" panose="00000400000000000000" pitchFamily="2" charset="-78"/>
              </a:rPr>
              <a:t>واریکوسل میتواند باعث آتروفی بیضه گردد. همچنین باعث کاهش حرکت و تعداد اسپرم ها و تغییر مورفولوژی انها خواهد شد. واریکوسل به طور مستقیم اثری بر توانایی جنسی یا ایجاد انزال زودرس ندارد.</a:t>
            </a:r>
            <a:endParaRPr lang="en-US" sz="2800" b="1" dirty="0">
              <a:cs typeface="B Nazanin" panose="00000400000000000000" pitchFamily="2" charset="-78"/>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1295400" y="1295400"/>
            <a:ext cx="7315200" cy="3970318"/>
          </a:xfrm>
          <a:prstGeom prst="rect">
            <a:avLst/>
          </a:prstGeom>
          <a:noFill/>
        </p:spPr>
        <p:txBody>
          <a:bodyPr wrap="square" rtlCol="0">
            <a:spAutoFit/>
          </a:bodyPr>
          <a:lstStyle/>
          <a:p>
            <a:pPr algn="ctr" rtl="1">
              <a:lnSpc>
                <a:spcPct val="150000"/>
              </a:lnSpc>
            </a:pPr>
            <a:r>
              <a:rPr lang="fa-IR" sz="2800" b="1" dirty="0" smtClean="0">
                <a:solidFill>
                  <a:srgbClr val="FF0000"/>
                </a:solidFill>
                <a:cs typeface="B Nazanin" panose="00000400000000000000" pitchFamily="2" charset="-78"/>
              </a:rPr>
              <a:t>گریدینگ واریکوسل</a:t>
            </a:r>
          </a:p>
          <a:p>
            <a:pPr algn="r" rtl="1">
              <a:lnSpc>
                <a:spcPct val="150000"/>
              </a:lnSpc>
            </a:pPr>
            <a:r>
              <a:rPr lang="fa-IR" sz="2800" b="1" dirty="0" smtClean="0">
                <a:cs typeface="B Nazanin" panose="00000400000000000000" pitchFamily="2" charset="-78"/>
              </a:rPr>
              <a:t> گرید 3 : وریدها در حالت ایستاده قابل مشاهده اند</a:t>
            </a:r>
          </a:p>
          <a:p>
            <a:pPr algn="r" rtl="1">
              <a:lnSpc>
                <a:spcPct val="150000"/>
              </a:lnSpc>
            </a:pPr>
            <a:r>
              <a:rPr lang="fa-IR" sz="2800" b="1" dirty="0" smtClean="0">
                <a:cs typeface="B Nazanin" panose="00000400000000000000" pitchFamily="2" charset="-78"/>
              </a:rPr>
              <a:t> گرید 2 : وریدها در حالت ایستاده قابل لمس میباشند </a:t>
            </a:r>
          </a:p>
          <a:p>
            <a:pPr algn="r" rtl="1">
              <a:lnSpc>
                <a:spcPct val="150000"/>
              </a:lnSpc>
            </a:pPr>
            <a:r>
              <a:rPr lang="fa-IR" sz="2800" b="1" dirty="0" smtClean="0">
                <a:cs typeface="B Nazanin" panose="00000400000000000000" pitchFamily="2" charset="-78"/>
              </a:rPr>
              <a:t>گرید 1 : وریدها هنگام زور زدن قابل لمس میباشند واریکوسل ساب کلینیکال: که با معاینه قابل لمس نیستند ولی با سونوگرافی تشخیص داده می شود.</a:t>
            </a:r>
            <a:endParaRPr lang="en-US" sz="2800" b="1" dirty="0">
              <a:cs typeface="B Nazanin" panose="00000400000000000000" pitchFamily="2" charset="-78"/>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object 2"/>
          <p:cNvGrpSpPr/>
          <p:nvPr/>
        </p:nvGrpSpPr>
        <p:grpSpPr>
          <a:xfrm>
            <a:off x="1780" y="0"/>
            <a:ext cx="9142730" cy="6858000"/>
            <a:chOff x="1780" y="0"/>
            <a:chExt cx="9142730" cy="6858000"/>
          </a:xfrm>
        </p:grpSpPr>
        <p:sp>
          <p:nvSpPr>
            <p:cNvPr id="3" name="object 3"/>
            <p:cNvSpPr/>
            <p:nvPr/>
          </p:nvSpPr>
          <p:spPr>
            <a:xfrm>
              <a:off x="1014983" y="0"/>
              <a:ext cx="73660" cy="6858000"/>
            </a:xfrm>
            <a:custGeom>
              <a:avLst/>
              <a:gdLst/>
              <a:ahLst/>
              <a:cxnLst/>
              <a:rect l="l" t="t" r="r" b="b"/>
              <a:pathLst>
                <a:path w="73659" h="6858000">
                  <a:moveTo>
                    <a:pt x="73152" y="0"/>
                  </a:moveTo>
                  <a:lnTo>
                    <a:pt x="0" y="0"/>
                  </a:lnTo>
                  <a:lnTo>
                    <a:pt x="0" y="6858000"/>
                  </a:lnTo>
                  <a:lnTo>
                    <a:pt x="73152" y="6858000"/>
                  </a:lnTo>
                  <a:lnTo>
                    <a:pt x="73152" y="0"/>
                  </a:lnTo>
                  <a:close/>
                </a:path>
              </a:pathLst>
            </a:custGeom>
            <a:solidFill>
              <a:srgbClr val="FFFFFF"/>
            </a:solidFill>
          </p:spPr>
          <p:txBody>
            <a:bodyPr wrap="square" lIns="0" tIns="0" rIns="0" bIns="0" rtlCol="0"/>
            <a:lstStyle/>
            <a:p>
              <a:endParaRPr/>
            </a:p>
          </p:txBody>
        </p:sp>
        <p:sp>
          <p:nvSpPr>
            <p:cNvPr id="4" name="object 4"/>
            <p:cNvSpPr/>
            <p:nvPr/>
          </p:nvSpPr>
          <p:spPr>
            <a:xfrm>
              <a:off x="2093975" y="108204"/>
              <a:ext cx="4620768" cy="6393180"/>
            </a:xfrm>
            <a:prstGeom prst="rect">
              <a:avLst/>
            </a:prstGeom>
            <a:blipFill>
              <a:blip r:embed="rId2" cstate="print"/>
              <a:stretch>
                <a:fillRect/>
              </a:stretch>
            </a:blipFill>
          </p:spPr>
          <p:txBody>
            <a:bodyPr wrap="square" lIns="0" tIns="0" rIns="0" bIns="0" rtlCol="0"/>
            <a:lstStyle/>
            <a:p>
              <a:endParaRPr/>
            </a:p>
          </p:txBody>
        </p:sp>
      </p:gr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object 2"/>
          <p:cNvGrpSpPr/>
          <p:nvPr/>
        </p:nvGrpSpPr>
        <p:grpSpPr>
          <a:xfrm>
            <a:off x="1780" y="0"/>
            <a:ext cx="9142730" cy="6858000"/>
            <a:chOff x="1780" y="0"/>
            <a:chExt cx="9142730" cy="6858000"/>
          </a:xfrm>
        </p:grpSpPr>
        <p:sp>
          <p:nvSpPr>
            <p:cNvPr id="3" name="object 3"/>
            <p:cNvSpPr/>
            <p:nvPr/>
          </p:nvSpPr>
          <p:spPr>
            <a:xfrm>
              <a:off x="1014983" y="0"/>
              <a:ext cx="73660" cy="6858000"/>
            </a:xfrm>
            <a:custGeom>
              <a:avLst/>
              <a:gdLst/>
              <a:ahLst/>
              <a:cxnLst/>
              <a:rect l="l" t="t" r="r" b="b"/>
              <a:pathLst>
                <a:path w="73659" h="6858000">
                  <a:moveTo>
                    <a:pt x="73152" y="0"/>
                  </a:moveTo>
                  <a:lnTo>
                    <a:pt x="0" y="0"/>
                  </a:lnTo>
                  <a:lnTo>
                    <a:pt x="0" y="6858000"/>
                  </a:lnTo>
                  <a:lnTo>
                    <a:pt x="73152" y="6858000"/>
                  </a:lnTo>
                  <a:lnTo>
                    <a:pt x="73152" y="0"/>
                  </a:lnTo>
                  <a:close/>
                </a:path>
              </a:pathLst>
            </a:custGeom>
            <a:solidFill>
              <a:srgbClr val="FFFFFF"/>
            </a:solidFill>
          </p:spPr>
          <p:txBody>
            <a:bodyPr wrap="square" lIns="0" tIns="0" rIns="0" bIns="0" rtlCol="0"/>
            <a:lstStyle/>
            <a:p>
              <a:endParaRPr/>
            </a:p>
          </p:txBody>
        </p:sp>
        <p:sp>
          <p:nvSpPr>
            <p:cNvPr id="4" name="object 4"/>
            <p:cNvSpPr/>
            <p:nvPr/>
          </p:nvSpPr>
          <p:spPr>
            <a:xfrm>
              <a:off x="1499616" y="190500"/>
              <a:ext cx="5358384" cy="6524244"/>
            </a:xfrm>
            <a:prstGeom prst="rect">
              <a:avLst/>
            </a:prstGeom>
            <a:blipFill>
              <a:blip r:embed="rId2" cstate="print"/>
              <a:stretch>
                <a:fillRect/>
              </a:stretch>
            </a:blipFill>
          </p:spPr>
          <p:txBody>
            <a:bodyPr wrap="square" lIns="0" tIns="0" rIns="0" bIns="0" rtlCol="0"/>
            <a:lstStyle/>
            <a:p>
              <a:endParaRPr/>
            </a:p>
          </p:txBody>
        </p:sp>
      </p:gr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object 2"/>
          <p:cNvGrpSpPr/>
          <p:nvPr/>
        </p:nvGrpSpPr>
        <p:grpSpPr>
          <a:xfrm>
            <a:off x="1780" y="0"/>
            <a:ext cx="9142730" cy="6858000"/>
            <a:chOff x="1780" y="0"/>
            <a:chExt cx="9142730" cy="6858000"/>
          </a:xfrm>
        </p:grpSpPr>
        <p:sp>
          <p:nvSpPr>
            <p:cNvPr id="3" name="object 3"/>
            <p:cNvSpPr/>
            <p:nvPr/>
          </p:nvSpPr>
          <p:spPr>
            <a:xfrm>
              <a:off x="1014983" y="0"/>
              <a:ext cx="73660" cy="6858000"/>
            </a:xfrm>
            <a:custGeom>
              <a:avLst/>
              <a:gdLst/>
              <a:ahLst/>
              <a:cxnLst/>
              <a:rect l="l" t="t" r="r" b="b"/>
              <a:pathLst>
                <a:path w="73659" h="6858000">
                  <a:moveTo>
                    <a:pt x="73152" y="0"/>
                  </a:moveTo>
                  <a:lnTo>
                    <a:pt x="0" y="0"/>
                  </a:lnTo>
                  <a:lnTo>
                    <a:pt x="0" y="6858000"/>
                  </a:lnTo>
                  <a:lnTo>
                    <a:pt x="73152" y="6858000"/>
                  </a:lnTo>
                  <a:lnTo>
                    <a:pt x="73152" y="0"/>
                  </a:lnTo>
                  <a:close/>
                </a:path>
              </a:pathLst>
            </a:custGeom>
            <a:solidFill>
              <a:srgbClr val="FFFFFF"/>
            </a:solidFill>
          </p:spPr>
          <p:txBody>
            <a:bodyPr wrap="square" lIns="0" tIns="0" rIns="0" bIns="0" rtlCol="0"/>
            <a:lstStyle/>
            <a:p>
              <a:endParaRPr/>
            </a:p>
          </p:txBody>
        </p:sp>
        <p:sp>
          <p:nvSpPr>
            <p:cNvPr id="4" name="object 4"/>
            <p:cNvSpPr/>
            <p:nvPr/>
          </p:nvSpPr>
          <p:spPr>
            <a:xfrm>
              <a:off x="786384" y="134110"/>
              <a:ext cx="8214359" cy="6652259"/>
            </a:xfrm>
            <a:prstGeom prst="rect">
              <a:avLst/>
            </a:prstGeom>
            <a:blipFill>
              <a:blip r:embed="rId2" cstate="print"/>
              <a:stretch>
                <a:fillRect/>
              </a:stretch>
            </a:blipFill>
          </p:spPr>
          <p:txBody>
            <a:bodyPr wrap="square" lIns="0" tIns="0" rIns="0" bIns="0" rtlCol="0"/>
            <a:lstStyle/>
            <a:p>
              <a:endParaRPr/>
            </a:p>
          </p:txBody>
        </p:sp>
      </p:gr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1234440" y="685800"/>
            <a:ext cx="7423730" cy="5262979"/>
          </a:xfrm>
          <a:prstGeom prst="rect">
            <a:avLst/>
          </a:prstGeom>
          <a:noFill/>
        </p:spPr>
        <p:txBody>
          <a:bodyPr wrap="square" rtlCol="0">
            <a:spAutoFit/>
          </a:bodyPr>
          <a:lstStyle/>
          <a:p>
            <a:pPr algn="ctr" rtl="1">
              <a:lnSpc>
                <a:spcPct val="200000"/>
              </a:lnSpc>
            </a:pPr>
            <a:r>
              <a:rPr lang="fa-IR" sz="2400" b="1" dirty="0" smtClean="0">
                <a:solidFill>
                  <a:srgbClr val="FF0000"/>
                </a:solidFill>
                <a:cs typeface="B Nazanin" panose="00000400000000000000" pitchFamily="2" charset="-78"/>
              </a:rPr>
              <a:t>در چه مواردی واریکوسل نیاز به درمان دارد؟</a:t>
            </a:r>
          </a:p>
          <a:p>
            <a:pPr algn="r" rtl="1">
              <a:lnSpc>
                <a:spcPct val="200000"/>
              </a:lnSpc>
            </a:pPr>
            <a:r>
              <a:rPr lang="fa-IR" sz="2400" b="1" dirty="0" smtClean="0">
                <a:cs typeface="B Nazanin" panose="00000400000000000000" pitchFamily="2" charset="-78"/>
              </a:rPr>
              <a:t> شدت واریکوسل و سن بیمار و وضعیت باروری (تاهل و داشتن یا نداشتن فرزند)دارد. در مواردی که بیمار واریکوسل گرید دو یا سه داشته باشد و با ناباروری مراجعه نموده باشد نیاز به عمل جراحی واریکوسلکتومی دارد. اگر واریکوسل با اختالل در آزمایش منی همراه باشد باز هم نیاز به عمل دارد درمورد جراحی واریکوسل های بسیار خفیف یا ساب کلینیکال اختالف نظرهای بسیاری وجود دارد.</a:t>
            </a:r>
            <a:endParaRPr lang="en-US" sz="2400" b="1" dirty="0">
              <a:cs typeface="B Nazanin" panose="00000400000000000000" pitchFamily="2" charset="-78"/>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2667000" y="1524000"/>
            <a:ext cx="4299531" cy="2569934"/>
          </a:xfrm>
          <a:prstGeom prst="rect">
            <a:avLst/>
          </a:prstGeom>
          <a:noFill/>
        </p:spPr>
        <p:txBody>
          <a:bodyPr wrap="square" rtlCol="0">
            <a:spAutoFit/>
          </a:bodyPr>
          <a:lstStyle/>
          <a:p>
            <a:pPr algn="ctr" rtl="1">
              <a:lnSpc>
                <a:spcPct val="200000"/>
              </a:lnSpc>
            </a:pPr>
            <a:r>
              <a:rPr lang="fa-IR" sz="2800" b="1" dirty="0" smtClean="0">
                <a:solidFill>
                  <a:srgbClr val="FF0000"/>
                </a:solidFill>
                <a:cs typeface="B Nazanin" panose="00000400000000000000" pitchFamily="2" charset="-78"/>
              </a:rPr>
              <a:t>درمان واریکوسل</a:t>
            </a:r>
          </a:p>
          <a:p>
            <a:pPr algn="r" rtl="1">
              <a:lnSpc>
                <a:spcPct val="200000"/>
              </a:lnSpc>
            </a:pPr>
            <a:r>
              <a:rPr lang="fa-IR" sz="2800" b="1" dirty="0" smtClean="0">
                <a:cs typeface="B Nazanin" panose="00000400000000000000" pitchFamily="2" charset="-78"/>
              </a:rPr>
              <a:t> واریکوسل درمان دارویی ندارد و تنها روش درمان آن جراحی است.</a:t>
            </a:r>
            <a:endParaRPr lang="en-US" sz="2800" b="1" dirty="0">
              <a:cs typeface="B Nazanin" panose="00000400000000000000" pitchFamily="2" charset="-78"/>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3810000" y="1752600"/>
            <a:ext cx="3103734" cy="3108543"/>
          </a:xfrm>
          <a:prstGeom prst="rect">
            <a:avLst/>
          </a:prstGeom>
          <a:noFill/>
        </p:spPr>
        <p:txBody>
          <a:bodyPr wrap="none" rtlCol="0">
            <a:spAutoFit/>
          </a:bodyPr>
          <a:lstStyle/>
          <a:p>
            <a:pPr algn="r" rtl="1"/>
            <a:r>
              <a:rPr lang="fa-IR" sz="2800" b="1" dirty="0" smtClean="0">
                <a:solidFill>
                  <a:srgbClr val="FF0000"/>
                </a:solidFill>
                <a:cs typeface="B Nazanin" panose="00000400000000000000" pitchFamily="2" charset="-78"/>
              </a:rPr>
              <a:t>عوارض بلندمدت </a:t>
            </a:r>
          </a:p>
          <a:p>
            <a:pPr algn="r" rtl="1">
              <a:lnSpc>
                <a:spcPct val="200000"/>
              </a:lnSpc>
            </a:pPr>
            <a:r>
              <a:rPr lang="fa-IR" sz="2800" b="1" dirty="0" smtClean="0">
                <a:cs typeface="B Nazanin" panose="00000400000000000000" pitchFamily="2" charset="-78"/>
              </a:rPr>
              <a:t>عود واریکوسل </a:t>
            </a:r>
          </a:p>
          <a:p>
            <a:pPr algn="r" rtl="1">
              <a:lnSpc>
                <a:spcPct val="200000"/>
              </a:lnSpc>
            </a:pPr>
            <a:r>
              <a:rPr lang="fa-IR" sz="2800" b="1" dirty="0" smtClean="0">
                <a:cs typeface="B Nazanin" panose="00000400000000000000" pitchFamily="2" charset="-78"/>
              </a:rPr>
              <a:t>هیدروسل </a:t>
            </a:r>
          </a:p>
          <a:p>
            <a:pPr algn="r" rtl="1">
              <a:lnSpc>
                <a:spcPct val="200000"/>
              </a:lnSpc>
            </a:pPr>
            <a:r>
              <a:rPr lang="fa-IR" sz="2800" b="1" dirty="0">
                <a:cs typeface="B Nazanin" panose="00000400000000000000" pitchFamily="2" charset="-78"/>
              </a:rPr>
              <a:t>(</a:t>
            </a:r>
            <a:r>
              <a:rPr lang="fa-IR" sz="2800" b="1" dirty="0" smtClean="0">
                <a:cs typeface="B Nazanin" panose="00000400000000000000" pitchFamily="2" charset="-78"/>
              </a:rPr>
              <a:t>آتروفی بیضه)کمتر از 1.</a:t>
            </a:r>
            <a:endParaRPr lang="en-US" sz="2800" b="1" dirty="0">
              <a:cs typeface="B Nazanin" panose="00000400000000000000" pitchFamily="2" charset="-78"/>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1014983" y="0"/>
            <a:ext cx="73660" cy="6858000"/>
          </a:xfrm>
          <a:custGeom>
            <a:avLst/>
            <a:gdLst/>
            <a:ahLst/>
            <a:cxnLst/>
            <a:rect l="l" t="t" r="r" b="b"/>
            <a:pathLst>
              <a:path w="73659" h="6858000">
                <a:moveTo>
                  <a:pt x="73152" y="0"/>
                </a:moveTo>
                <a:lnTo>
                  <a:pt x="0" y="0"/>
                </a:lnTo>
                <a:lnTo>
                  <a:pt x="0" y="6858000"/>
                </a:lnTo>
                <a:lnTo>
                  <a:pt x="73152" y="6858000"/>
                </a:lnTo>
                <a:lnTo>
                  <a:pt x="73152" y="0"/>
                </a:lnTo>
                <a:close/>
              </a:path>
            </a:pathLst>
          </a:custGeom>
          <a:solidFill>
            <a:srgbClr val="FFFFFF"/>
          </a:solidFill>
        </p:spPr>
        <p:txBody>
          <a:bodyPr wrap="square" lIns="0" tIns="0" rIns="0" bIns="0" rtlCol="0"/>
          <a:lstStyle/>
          <a:p>
            <a:endParaRPr/>
          </a:p>
        </p:txBody>
      </p:sp>
      <p:sp>
        <p:nvSpPr>
          <p:cNvPr id="3" name="object 3"/>
          <p:cNvSpPr txBox="1"/>
          <p:nvPr/>
        </p:nvSpPr>
        <p:spPr>
          <a:xfrm>
            <a:off x="1596389" y="1468577"/>
            <a:ext cx="7252334" cy="4568825"/>
          </a:xfrm>
          <a:prstGeom prst="rect">
            <a:avLst/>
          </a:prstGeom>
        </p:spPr>
        <p:txBody>
          <a:bodyPr vert="horz" wrap="square" lIns="0" tIns="12700" rIns="0" bIns="0" rtlCol="0">
            <a:spAutoFit/>
          </a:bodyPr>
          <a:lstStyle/>
          <a:p>
            <a:pPr marL="295910" indent="-283845" algn="just">
              <a:lnSpc>
                <a:spcPct val="100000"/>
              </a:lnSpc>
              <a:spcBef>
                <a:spcPts val="100"/>
              </a:spcBef>
              <a:buClr>
                <a:srgbClr val="3891A7"/>
              </a:buClr>
              <a:buSzPct val="79166"/>
              <a:buFont typeface="Arial"/>
              <a:buChar char=""/>
              <a:tabLst>
                <a:tab pos="296545" algn="l"/>
              </a:tabLst>
            </a:pPr>
            <a:r>
              <a:rPr sz="2400" b="1" spc="-40" dirty="0">
                <a:latin typeface="Trebuchet MS"/>
                <a:cs typeface="Trebuchet MS"/>
              </a:rPr>
              <a:t>To </a:t>
            </a:r>
            <a:r>
              <a:rPr sz="2400" b="1" spc="-5" dirty="0">
                <a:latin typeface="Trebuchet MS"/>
                <a:cs typeface="Trebuchet MS"/>
              </a:rPr>
              <a:t>categorise </a:t>
            </a:r>
            <a:r>
              <a:rPr sz="2400" b="1" spc="-75" dirty="0">
                <a:latin typeface="Trebuchet MS"/>
                <a:cs typeface="Trebuchet MS"/>
              </a:rPr>
              <a:t>infertility, </a:t>
            </a:r>
            <a:r>
              <a:rPr sz="2400" b="1" spc="15" dirty="0">
                <a:solidFill>
                  <a:srgbClr val="FF0000"/>
                </a:solidFill>
                <a:latin typeface="Trebuchet MS"/>
                <a:cs typeface="Trebuchet MS"/>
              </a:rPr>
              <a:t>both </a:t>
            </a:r>
            <a:r>
              <a:rPr sz="2400" b="1" spc="10" dirty="0">
                <a:solidFill>
                  <a:srgbClr val="FF0000"/>
                </a:solidFill>
                <a:latin typeface="Trebuchet MS"/>
                <a:cs typeface="Trebuchet MS"/>
              </a:rPr>
              <a:t>partners</a:t>
            </a:r>
            <a:r>
              <a:rPr sz="2400" b="1" spc="-520" dirty="0">
                <a:solidFill>
                  <a:srgbClr val="FF0000"/>
                </a:solidFill>
                <a:latin typeface="Trebuchet MS"/>
                <a:cs typeface="Trebuchet MS"/>
              </a:rPr>
              <a:t> </a:t>
            </a:r>
            <a:r>
              <a:rPr sz="2400" b="1" spc="-5" dirty="0">
                <a:latin typeface="Trebuchet MS"/>
                <a:cs typeface="Trebuchet MS"/>
              </a:rPr>
              <a:t>should </a:t>
            </a:r>
            <a:r>
              <a:rPr sz="2400" b="1" spc="-25" dirty="0">
                <a:latin typeface="Trebuchet MS"/>
                <a:cs typeface="Trebuchet MS"/>
              </a:rPr>
              <a:t>be</a:t>
            </a:r>
            <a:endParaRPr sz="2400">
              <a:latin typeface="Trebuchet MS"/>
              <a:cs typeface="Trebuchet MS"/>
            </a:endParaRPr>
          </a:p>
          <a:p>
            <a:pPr marL="295910" algn="just">
              <a:lnSpc>
                <a:spcPct val="100000"/>
              </a:lnSpc>
              <a:spcBef>
                <a:spcPts val="5"/>
              </a:spcBef>
            </a:pPr>
            <a:r>
              <a:rPr sz="2400" b="1" spc="-30" dirty="0">
                <a:latin typeface="Trebuchet MS"/>
                <a:cs typeface="Trebuchet MS"/>
              </a:rPr>
              <a:t>investigated</a:t>
            </a:r>
            <a:r>
              <a:rPr sz="2400" b="1" spc="-40" dirty="0">
                <a:latin typeface="Trebuchet MS"/>
                <a:cs typeface="Trebuchet MS"/>
              </a:rPr>
              <a:t> simultaneously.</a:t>
            </a:r>
            <a:endParaRPr sz="2400">
              <a:latin typeface="Trebuchet MS"/>
              <a:cs typeface="Trebuchet MS"/>
            </a:endParaRPr>
          </a:p>
          <a:p>
            <a:pPr marL="295910" marR="1031875" indent="-283845" algn="just">
              <a:lnSpc>
                <a:spcPct val="100000"/>
              </a:lnSpc>
              <a:spcBef>
                <a:spcPts val="600"/>
              </a:spcBef>
              <a:buClr>
                <a:srgbClr val="3891A7"/>
              </a:buClr>
              <a:buSzPct val="79166"/>
              <a:buFont typeface="Arial"/>
              <a:buChar char=""/>
              <a:tabLst>
                <a:tab pos="296545" algn="l"/>
              </a:tabLst>
            </a:pPr>
            <a:r>
              <a:rPr sz="2400" b="1" spc="55" dirty="0">
                <a:latin typeface="Trebuchet MS"/>
                <a:cs typeface="Trebuchet MS"/>
              </a:rPr>
              <a:t>In </a:t>
            </a:r>
            <a:r>
              <a:rPr sz="2400" b="1" spc="-25" dirty="0">
                <a:latin typeface="Trebuchet MS"/>
                <a:cs typeface="Trebuchet MS"/>
              </a:rPr>
              <a:t>the </a:t>
            </a:r>
            <a:r>
              <a:rPr sz="2400" b="1" spc="-10" dirty="0">
                <a:latin typeface="Trebuchet MS"/>
                <a:cs typeface="Trebuchet MS"/>
              </a:rPr>
              <a:t>diagnosis </a:t>
            </a:r>
            <a:r>
              <a:rPr sz="2400" b="1" spc="-5" dirty="0">
                <a:latin typeface="Trebuchet MS"/>
                <a:cs typeface="Trebuchet MS"/>
              </a:rPr>
              <a:t>and </a:t>
            </a:r>
            <a:r>
              <a:rPr sz="2400" b="1" spc="35" dirty="0">
                <a:latin typeface="Trebuchet MS"/>
                <a:cs typeface="Trebuchet MS"/>
              </a:rPr>
              <a:t>management </a:t>
            </a:r>
            <a:r>
              <a:rPr sz="2400" b="1" spc="-45" dirty="0">
                <a:latin typeface="Trebuchet MS"/>
                <a:cs typeface="Trebuchet MS"/>
              </a:rPr>
              <a:t>of </a:t>
            </a:r>
            <a:r>
              <a:rPr sz="2400" b="1" spc="-60" dirty="0">
                <a:latin typeface="Trebuchet MS"/>
                <a:cs typeface="Trebuchet MS"/>
              </a:rPr>
              <a:t>male  </a:t>
            </a:r>
            <a:r>
              <a:rPr sz="2400" b="1" spc="-75" dirty="0">
                <a:latin typeface="Trebuchet MS"/>
                <a:cs typeface="Trebuchet MS"/>
              </a:rPr>
              <a:t>infertility, </a:t>
            </a:r>
            <a:r>
              <a:rPr sz="2400" b="1" spc="-20" dirty="0">
                <a:latin typeface="Trebuchet MS"/>
                <a:cs typeface="Trebuchet MS"/>
              </a:rPr>
              <a:t>the </a:t>
            </a:r>
            <a:r>
              <a:rPr sz="2400" b="1" spc="-45" dirty="0">
                <a:latin typeface="Trebuchet MS"/>
                <a:cs typeface="Trebuchet MS"/>
              </a:rPr>
              <a:t>fertility </a:t>
            </a:r>
            <a:r>
              <a:rPr sz="2400" b="1" spc="-5" dirty="0">
                <a:solidFill>
                  <a:srgbClr val="FF0000"/>
                </a:solidFill>
                <a:latin typeface="Trebuchet MS"/>
                <a:cs typeface="Trebuchet MS"/>
              </a:rPr>
              <a:t>status </a:t>
            </a:r>
            <a:r>
              <a:rPr sz="2400" b="1" spc="-50" dirty="0">
                <a:solidFill>
                  <a:srgbClr val="FF0000"/>
                </a:solidFill>
                <a:latin typeface="Trebuchet MS"/>
                <a:cs typeface="Trebuchet MS"/>
              </a:rPr>
              <a:t>of </a:t>
            </a:r>
            <a:r>
              <a:rPr sz="2400" b="1" spc="-20" dirty="0">
                <a:solidFill>
                  <a:srgbClr val="FF0000"/>
                </a:solidFill>
                <a:latin typeface="Trebuchet MS"/>
                <a:cs typeface="Trebuchet MS"/>
              </a:rPr>
              <a:t>the</a:t>
            </a:r>
            <a:r>
              <a:rPr sz="2400" b="1" spc="-365" dirty="0">
                <a:solidFill>
                  <a:srgbClr val="FF0000"/>
                </a:solidFill>
                <a:latin typeface="Trebuchet MS"/>
                <a:cs typeface="Trebuchet MS"/>
              </a:rPr>
              <a:t> </a:t>
            </a:r>
            <a:r>
              <a:rPr sz="2400" b="1" spc="-25" dirty="0">
                <a:solidFill>
                  <a:srgbClr val="FF0000"/>
                </a:solidFill>
                <a:latin typeface="Trebuchet MS"/>
                <a:cs typeface="Trebuchet MS"/>
              </a:rPr>
              <a:t>female </a:t>
            </a:r>
            <a:r>
              <a:rPr sz="2400" b="1" spc="-25" dirty="0">
                <a:latin typeface="Trebuchet MS"/>
                <a:cs typeface="Trebuchet MS"/>
              </a:rPr>
              <a:t> </a:t>
            </a:r>
            <a:r>
              <a:rPr sz="2400" b="1" spc="10" dirty="0">
                <a:latin typeface="Trebuchet MS"/>
                <a:cs typeface="Trebuchet MS"/>
              </a:rPr>
              <a:t>partner</a:t>
            </a:r>
            <a:r>
              <a:rPr sz="2400" b="1" spc="-60" dirty="0">
                <a:latin typeface="Trebuchet MS"/>
                <a:cs typeface="Trebuchet MS"/>
              </a:rPr>
              <a:t> </a:t>
            </a:r>
            <a:r>
              <a:rPr sz="2400" b="1" spc="50" dirty="0">
                <a:latin typeface="Trebuchet MS"/>
                <a:cs typeface="Trebuchet MS"/>
              </a:rPr>
              <a:t>must</a:t>
            </a:r>
            <a:r>
              <a:rPr sz="2400" b="1" spc="-75" dirty="0">
                <a:latin typeface="Trebuchet MS"/>
                <a:cs typeface="Trebuchet MS"/>
              </a:rPr>
              <a:t> </a:t>
            </a:r>
            <a:r>
              <a:rPr sz="2400" b="1" spc="-30" dirty="0">
                <a:latin typeface="Trebuchet MS"/>
                <a:cs typeface="Trebuchet MS"/>
              </a:rPr>
              <a:t>be</a:t>
            </a:r>
            <a:r>
              <a:rPr sz="2400" b="1" spc="-75" dirty="0">
                <a:latin typeface="Trebuchet MS"/>
                <a:cs typeface="Trebuchet MS"/>
              </a:rPr>
              <a:t> </a:t>
            </a:r>
            <a:r>
              <a:rPr sz="2400" b="1" spc="-35" dirty="0">
                <a:latin typeface="Trebuchet MS"/>
                <a:cs typeface="Trebuchet MS"/>
              </a:rPr>
              <a:t>considered,</a:t>
            </a:r>
            <a:r>
              <a:rPr sz="2400" b="1" spc="-300" dirty="0">
                <a:latin typeface="Trebuchet MS"/>
                <a:cs typeface="Trebuchet MS"/>
              </a:rPr>
              <a:t> </a:t>
            </a:r>
            <a:r>
              <a:rPr sz="2400" b="1" spc="-15" dirty="0">
                <a:latin typeface="Trebuchet MS"/>
                <a:cs typeface="Trebuchet MS"/>
              </a:rPr>
              <a:t>as</a:t>
            </a:r>
            <a:r>
              <a:rPr sz="2400" b="1" spc="-60" dirty="0">
                <a:latin typeface="Trebuchet MS"/>
                <a:cs typeface="Trebuchet MS"/>
              </a:rPr>
              <a:t> </a:t>
            </a:r>
            <a:r>
              <a:rPr sz="2400" b="1" spc="-20" dirty="0">
                <a:latin typeface="Trebuchet MS"/>
                <a:cs typeface="Trebuchet MS"/>
              </a:rPr>
              <a:t>this</a:t>
            </a:r>
            <a:r>
              <a:rPr sz="2400" b="1" spc="-55" dirty="0">
                <a:latin typeface="Trebuchet MS"/>
                <a:cs typeface="Trebuchet MS"/>
              </a:rPr>
              <a:t> </a:t>
            </a:r>
            <a:r>
              <a:rPr sz="2400" b="1" spc="50" dirty="0">
                <a:latin typeface="Trebuchet MS"/>
                <a:cs typeface="Trebuchet MS"/>
              </a:rPr>
              <a:t>might  </a:t>
            </a:r>
            <a:r>
              <a:rPr sz="2400" b="1" spc="5" dirty="0">
                <a:latin typeface="Trebuchet MS"/>
                <a:cs typeface="Trebuchet MS"/>
              </a:rPr>
              <a:t>determine </a:t>
            </a:r>
            <a:r>
              <a:rPr sz="2400" b="1" spc="-25" dirty="0">
                <a:latin typeface="Trebuchet MS"/>
                <a:cs typeface="Trebuchet MS"/>
              </a:rPr>
              <a:t>the </a:t>
            </a:r>
            <a:r>
              <a:rPr sz="2400" b="1" spc="-65" dirty="0">
                <a:latin typeface="Trebuchet MS"/>
                <a:cs typeface="Trebuchet MS"/>
              </a:rPr>
              <a:t>final</a:t>
            </a:r>
            <a:r>
              <a:rPr sz="2400" b="1" spc="-160" dirty="0">
                <a:latin typeface="Trebuchet MS"/>
                <a:cs typeface="Trebuchet MS"/>
              </a:rPr>
              <a:t> </a:t>
            </a:r>
            <a:r>
              <a:rPr sz="2400" b="1" spc="40" dirty="0">
                <a:latin typeface="Trebuchet MS"/>
                <a:cs typeface="Trebuchet MS"/>
              </a:rPr>
              <a:t>outcome</a:t>
            </a:r>
            <a:endParaRPr sz="2400">
              <a:latin typeface="Trebuchet MS"/>
              <a:cs typeface="Trebuchet MS"/>
            </a:endParaRPr>
          </a:p>
          <a:p>
            <a:pPr marL="295910" marR="5080" indent="-283845">
              <a:lnSpc>
                <a:spcPct val="100000"/>
              </a:lnSpc>
              <a:spcBef>
                <a:spcPts val="600"/>
              </a:spcBef>
              <a:buClr>
                <a:srgbClr val="3891A7"/>
              </a:buClr>
              <a:buSzPct val="79166"/>
              <a:buFont typeface="Arial"/>
              <a:buChar char=""/>
              <a:tabLst>
                <a:tab pos="295910" algn="l"/>
                <a:tab pos="296545" algn="l"/>
              </a:tabLst>
            </a:pPr>
            <a:r>
              <a:rPr sz="2400" b="1" spc="55" dirty="0">
                <a:latin typeface="Trebuchet MS"/>
                <a:cs typeface="Trebuchet MS"/>
              </a:rPr>
              <a:t>The </a:t>
            </a:r>
            <a:r>
              <a:rPr sz="2400" b="1" spc="-10" dirty="0">
                <a:latin typeface="Trebuchet MS"/>
                <a:cs typeface="Trebuchet MS"/>
              </a:rPr>
              <a:t>urologist/andrologist </a:t>
            </a:r>
            <a:r>
              <a:rPr sz="2400" b="1" spc="-5" dirty="0">
                <a:latin typeface="Trebuchet MS"/>
                <a:cs typeface="Trebuchet MS"/>
              </a:rPr>
              <a:t>should </a:t>
            </a:r>
            <a:r>
              <a:rPr sz="2400" b="1" spc="-5" dirty="0">
                <a:solidFill>
                  <a:srgbClr val="FF0000"/>
                </a:solidFill>
                <a:latin typeface="Trebuchet MS"/>
                <a:cs typeface="Trebuchet MS"/>
              </a:rPr>
              <a:t>examine </a:t>
            </a:r>
            <a:r>
              <a:rPr sz="2400" b="1" spc="-45" dirty="0">
                <a:latin typeface="Trebuchet MS"/>
                <a:cs typeface="Trebuchet MS"/>
              </a:rPr>
              <a:t>any  </a:t>
            </a:r>
            <a:r>
              <a:rPr sz="2400" b="1" spc="25" dirty="0">
                <a:latin typeface="Trebuchet MS"/>
                <a:cs typeface="Trebuchet MS"/>
              </a:rPr>
              <a:t>male </a:t>
            </a:r>
            <a:r>
              <a:rPr sz="2400" b="1" spc="-20" dirty="0">
                <a:latin typeface="Trebuchet MS"/>
                <a:cs typeface="Trebuchet MS"/>
              </a:rPr>
              <a:t>with </a:t>
            </a:r>
            <a:r>
              <a:rPr sz="2400" b="1" spc="-45" dirty="0">
                <a:latin typeface="Trebuchet MS"/>
                <a:cs typeface="Trebuchet MS"/>
              </a:rPr>
              <a:t>fertility </a:t>
            </a:r>
            <a:r>
              <a:rPr sz="2400" b="1" spc="15" dirty="0">
                <a:latin typeface="Trebuchet MS"/>
                <a:cs typeface="Trebuchet MS"/>
              </a:rPr>
              <a:t>problems </a:t>
            </a:r>
            <a:r>
              <a:rPr sz="2400" b="1" spc="-30" dirty="0">
                <a:latin typeface="Trebuchet MS"/>
                <a:cs typeface="Trebuchet MS"/>
              </a:rPr>
              <a:t>for </a:t>
            </a:r>
            <a:r>
              <a:rPr sz="2400" b="1" spc="-15" dirty="0">
                <a:latin typeface="Trebuchet MS"/>
                <a:cs typeface="Trebuchet MS"/>
              </a:rPr>
              <a:t>urogenital  </a:t>
            </a:r>
            <a:r>
              <a:rPr sz="2400" b="1" spc="5" dirty="0">
                <a:latin typeface="Trebuchet MS"/>
                <a:cs typeface="Trebuchet MS"/>
              </a:rPr>
              <a:t>abnormalities.This </a:t>
            </a:r>
            <a:r>
              <a:rPr sz="2400" b="1" spc="-35" dirty="0">
                <a:latin typeface="Trebuchet MS"/>
                <a:cs typeface="Trebuchet MS"/>
              </a:rPr>
              <a:t>applies </a:t>
            </a:r>
            <a:r>
              <a:rPr sz="2400" b="1" spc="45" dirty="0">
                <a:latin typeface="Trebuchet MS"/>
                <a:cs typeface="Trebuchet MS"/>
              </a:rPr>
              <a:t>to </a:t>
            </a:r>
            <a:r>
              <a:rPr sz="2400" b="1" spc="-45" dirty="0">
                <a:latin typeface="Trebuchet MS"/>
                <a:cs typeface="Trebuchet MS"/>
              </a:rPr>
              <a:t>all </a:t>
            </a:r>
            <a:r>
              <a:rPr sz="2400" b="1" spc="20" dirty="0">
                <a:latin typeface="Trebuchet MS"/>
                <a:cs typeface="Trebuchet MS"/>
              </a:rPr>
              <a:t>males</a:t>
            </a:r>
            <a:r>
              <a:rPr sz="2400" b="1" spc="-325" dirty="0">
                <a:latin typeface="Trebuchet MS"/>
                <a:cs typeface="Trebuchet MS"/>
              </a:rPr>
              <a:t> </a:t>
            </a:r>
            <a:r>
              <a:rPr sz="2400" b="1" spc="-5" dirty="0">
                <a:latin typeface="Trebuchet MS"/>
                <a:cs typeface="Trebuchet MS"/>
              </a:rPr>
              <a:t>diagnosed  </a:t>
            </a:r>
            <a:r>
              <a:rPr sz="2400" b="1" spc="-20" dirty="0">
                <a:latin typeface="Trebuchet MS"/>
                <a:cs typeface="Trebuchet MS"/>
              </a:rPr>
              <a:t>with reduced </a:t>
            </a:r>
            <a:r>
              <a:rPr sz="2400" b="1" spc="40" dirty="0">
                <a:latin typeface="Trebuchet MS"/>
                <a:cs typeface="Trebuchet MS"/>
              </a:rPr>
              <a:t>sperm </a:t>
            </a:r>
            <a:r>
              <a:rPr sz="2400" b="1" spc="-80" dirty="0">
                <a:latin typeface="Trebuchet MS"/>
                <a:cs typeface="Trebuchet MS"/>
              </a:rPr>
              <a:t>quality. </a:t>
            </a:r>
            <a:r>
              <a:rPr sz="2400" b="1" spc="350" dirty="0">
                <a:latin typeface="Trebuchet MS"/>
                <a:cs typeface="Trebuchet MS"/>
              </a:rPr>
              <a:t>A </a:t>
            </a:r>
            <a:r>
              <a:rPr sz="2400" b="1" spc="-10" dirty="0">
                <a:latin typeface="Trebuchet MS"/>
                <a:cs typeface="Trebuchet MS"/>
              </a:rPr>
              <a:t>diagnosis </a:t>
            </a:r>
            <a:r>
              <a:rPr sz="2400" b="1" spc="-40" dirty="0">
                <a:latin typeface="Trebuchet MS"/>
                <a:cs typeface="Trebuchet MS"/>
              </a:rPr>
              <a:t>is  </a:t>
            </a:r>
            <a:r>
              <a:rPr sz="2400" b="1" spc="40" dirty="0">
                <a:latin typeface="Trebuchet MS"/>
                <a:cs typeface="Trebuchet MS"/>
              </a:rPr>
              <a:t>mandatory </a:t>
            </a:r>
            <a:r>
              <a:rPr sz="2400" b="1" spc="45" dirty="0">
                <a:latin typeface="Trebuchet MS"/>
                <a:cs typeface="Trebuchet MS"/>
              </a:rPr>
              <a:t>to </a:t>
            </a:r>
            <a:r>
              <a:rPr sz="2400" b="1" spc="-30" dirty="0">
                <a:latin typeface="Trebuchet MS"/>
                <a:cs typeface="Trebuchet MS"/>
              </a:rPr>
              <a:t>initiate </a:t>
            </a:r>
            <a:r>
              <a:rPr sz="2400" b="1" spc="-5" dirty="0">
                <a:latin typeface="Trebuchet MS"/>
                <a:cs typeface="Trebuchet MS"/>
              </a:rPr>
              <a:t>appropriate </a:t>
            </a:r>
            <a:r>
              <a:rPr sz="2400" b="1" spc="-25" dirty="0">
                <a:latin typeface="Trebuchet MS"/>
                <a:cs typeface="Trebuchet MS"/>
              </a:rPr>
              <a:t>therapy  </a:t>
            </a:r>
            <a:r>
              <a:rPr sz="2400" b="1" spc="-10" dirty="0">
                <a:latin typeface="Trebuchet MS"/>
                <a:cs typeface="Trebuchet MS"/>
              </a:rPr>
              <a:t>(drugs,</a:t>
            </a:r>
            <a:r>
              <a:rPr sz="2400" b="1" spc="-585" dirty="0">
                <a:latin typeface="Trebuchet MS"/>
                <a:cs typeface="Trebuchet MS"/>
              </a:rPr>
              <a:t> </a:t>
            </a:r>
            <a:r>
              <a:rPr sz="2400" b="1" spc="-45" dirty="0">
                <a:latin typeface="Trebuchet MS"/>
                <a:cs typeface="Trebuchet MS"/>
              </a:rPr>
              <a:t>surgery, </a:t>
            </a:r>
            <a:r>
              <a:rPr sz="2400" b="1" spc="-20" dirty="0">
                <a:latin typeface="Trebuchet MS"/>
                <a:cs typeface="Trebuchet MS"/>
              </a:rPr>
              <a:t>assisted </a:t>
            </a:r>
            <a:r>
              <a:rPr sz="2400" b="1" dirty="0">
                <a:latin typeface="Trebuchet MS"/>
                <a:cs typeface="Trebuchet MS"/>
              </a:rPr>
              <a:t>reproduction)</a:t>
            </a:r>
            <a:endParaRPr sz="2400">
              <a:latin typeface="Trebuchet MS"/>
              <a:cs typeface="Trebuchet MS"/>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2133600" y="457200"/>
            <a:ext cx="6280731" cy="5478423"/>
          </a:xfrm>
          <a:prstGeom prst="rect">
            <a:avLst/>
          </a:prstGeom>
          <a:noFill/>
        </p:spPr>
        <p:txBody>
          <a:bodyPr wrap="square" rtlCol="0">
            <a:spAutoFit/>
          </a:bodyPr>
          <a:lstStyle/>
          <a:p>
            <a:pPr algn="ctr" rtl="1">
              <a:lnSpc>
                <a:spcPct val="200000"/>
              </a:lnSpc>
            </a:pPr>
            <a:r>
              <a:rPr lang="fa-IR" sz="2800" b="1" dirty="0" smtClean="0">
                <a:solidFill>
                  <a:srgbClr val="FF0000"/>
                </a:solidFill>
                <a:cs typeface="B Nazanin" panose="00000400000000000000" pitchFamily="2" charset="-78"/>
              </a:rPr>
              <a:t>پیگیری</a:t>
            </a:r>
            <a:r>
              <a:rPr lang="fa-IR" sz="2800" b="1" dirty="0" smtClean="0">
                <a:cs typeface="B Nazanin" panose="00000400000000000000" pitchFamily="2" charset="-78"/>
              </a:rPr>
              <a:t> </a:t>
            </a:r>
          </a:p>
          <a:p>
            <a:pPr algn="r" rtl="1">
              <a:lnSpc>
                <a:spcPct val="150000"/>
              </a:lnSpc>
            </a:pPr>
            <a:r>
              <a:rPr lang="fa-IR" sz="2800" b="1" dirty="0" smtClean="0">
                <a:cs typeface="B Nazanin" panose="00000400000000000000" pitchFamily="2" charset="-78"/>
              </a:rPr>
              <a:t>حدود 3تا 4 ماه پس از عمل اولین ازمایش اسپرم انجام می شود و پس از آن با همین فاصله تا یکسال یا تا زمان بارداری همسر ازمایش انجام می گردد. میزان بارداری پس از عمل در مطالعات مختلف بین 30 تا 60 %گزارش شده است. اگر زوج پس از درمان همچنان نابارور باشند توصیه به انجام روش های کمک باروری می شود.</a:t>
            </a:r>
            <a:endParaRPr lang="en-US" sz="2800" b="1" dirty="0">
              <a:cs typeface="B Nazanin" panose="00000400000000000000" pitchFamily="2" charset="-78"/>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1162811" y="339852"/>
            <a:ext cx="6535674" cy="1218438"/>
          </a:xfrm>
          <a:prstGeom prst="rect">
            <a:avLst/>
          </a:prstGeom>
          <a:blipFill>
            <a:blip r:embed="rId2" cstate="print"/>
            <a:stretch>
              <a:fillRect/>
            </a:stretch>
          </a:blipFill>
        </p:spPr>
        <p:txBody>
          <a:bodyPr wrap="square" lIns="0" tIns="0" rIns="0" bIns="0" rtlCol="0"/>
          <a:lstStyle/>
          <a:p>
            <a:endParaRPr/>
          </a:p>
        </p:txBody>
      </p:sp>
      <p:sp>
        <p:nvSpPr>
          <p:cNvPr id="3" name="object 3"/>
          <p:cNvSpPr txBox="1">
            <a:spLocks noGrp="1"/>
          </p:cNvSpPr>
          <p:nvPr>
            <p:ph type="title"/>
          </p:nvPr>
        </p:nvSpPr>
        <p:spPr>
          <a:xfrm>
            <a:off x="1514094" y="486283"/>
            <a:ext cx="5835650" cy="680720"/>
          </a:xfrm>
          <a:prstGeom prst="rect">
            <a:avLst/>
          </a:prstGeom>
        </p:spPr>
        <p:txBody>
          <a:bodyPr vert="horz" wrap="square" lIns="0" tIns="12065" rIns="0" bIns="0" rtlCol="0">
            <a:spAutoFit/>
          </a:bodyPr>
          <a:lstStyle/>
          <a:p>
            <a:pPr marL="12700">
              <a:lnSpc>
                <a:spcPct val="100000"/>
              </a:lnSpc>
              <a:spcBef>
                <a:spcPts val="95"/>
              </a:spcBef>
            </a:pPr>
            <a:r>
              <a:rPr sz="4300" spc="10" dirty="0"/>
              <a:t>Environmental</a:t>
            </a:r>
            <a:r>
              <a:rPr sz="4300" spc="-100" dirty="0"/>
              <a:t> </a:t>
            </a:r>
            <a:r>
              <a:rPr sz="4300" spc="20" dirty="0"/>
              <a:t>Factors</a:t>
            </a:r>
            <a:endParaRPr sz="4300"/>
          </a:p>
        </p:txBody>
      </p:sp>
      <p:sp>
        <p:nvSpPr>
          <p:cNvPr id="4" name="object 4"/>
          <p:cNvSpPr txBox="1"/>
          <p:nvPr/>
        </p:nvSpPr>
        <p:spPr>
          <a:xfrm>
            <a:off x="1304289" y="1464005"/>
            <a:ext cx="6795770" cy="3822700"/>
          </a:xfrm>
          <a:prstGeom prst="rect">
            <a:avLst/>
          </a:prstGeom>
        </p:spPr>
        <p:txBody>
          <a:bodyPr vert="horz" wrap="square" lIns="0" tIns="13335" rIns="0" bIns="0" rtlCol="0">
            <a:spAutoFit/>
          </a:bodyPr>
          <a:lstStyle/>
          <a:p>
            <a:pPr marL="295910" marR="5080" indent="-283845">
              <a:lnSpc>
                <a:spcPct val="100000"/>
              </a:lnSpc>
              <a:spcBef>
                <a:spcPts val="105"/>
              </a:spcBef>
              <a:buClr>
                <a:srgbClr val="3891A7"/>
              </a:buClr>
              <a:buSzPct val="79687"/>
              <a:buFont typeface="Arial"/>
              <a:buChar char=""/>
              <a:tabLst>
                <a:tab pos="296545" algn="l"/>
              </a:tabLst>
            </a:pPr>
            <a:r>
              <a:rPr sz="3200" b="1" spc="30" dirty="0">
                <a:latin typeface="Trebuchet MS"/>
                <a:cs typeface="Trebuchet MS"/>
              </a:rPr>
              <a:t>Occupational </a:t>
            </a:r>
            <a:r>
              <a:rPr sz="3200" b="1" spc="25" dirty="0">
                <a:latin typeface="Trebuchet MS"/>
                <a:cs typeface="Trebuchet MS"/>
              </a:rPr>
              <a:t>Exposure </a:t>
            </a:r>
            <a:r>
              <a:rPr sz="3200" b="1" spc="-80" dirty="0">
                <a:latin typeface="Trebuchet MS"/>
                <a:cs typeface="Trebuchet MS"/>
              </a:rPr>
              <a:t>(chemical,  </a:t>
            </a:r>
            <a:r>
              <a:rPr sz="3200" b="1" spc="35" dirty="0">
                <a:latin typeface="Trebuchet MS"/>
                <a:cs typeface="Trebuchet MS"/>
              </a:rPr>
              <a:t>thermal)</a:t>
            </a:r>
            <a:endParaRPr sz="3200">
              <a:latin typeface="Trebuchet MS"/>
              <a:cs typeface="Trebuchet MS"/>
            </a:endParaRPr>
          </a:p>
          <a:p>
            <a:pPr marL="295910" indent="-283845">
              <a:lnSpc>
                <a:spcPct val="100000"/>
              </a:lnSpc>
              <a:spcBef>
                <a:spcPts val="605"/>
              </a:spcBef>
              <a:buClr>
                <a:srgbClr val="3891A7"/>
              </a:buClr>
              <a:buSzPct val="79687"/>
              <a:buFont typeface="Arial"/>
              <a:buChar char=""/>
              <a:tabLst>
                <a:tab pos="296545" algn="l"/>
              </a:tabLst>
            </a:pPr>
            <a:r>
              <a:rPr sz="3200" b="1" spc="70" dirty="0">
                <a:latin typeface="Trebuchet MS"/>
                <a:cs typeface="Trebuchet MS"/>
              </a:rPr>
              <a:t>Cell</a:t>
            </a:r>
            <a:r>
              <a:rPr sz="3200" b="1" spc="-100" dirty="0">
                <a:latin typeface="Trebuchet MS"/>
                <a:cs typeface="Trebuchet MS"/>
              </a:rPr>
              <a:t> </a:t>
            </a:r>
            <a:r>
              <a:rPr sz="3200" b="1" spc="-5" dirty="0">
                <a:latin typeface="Trebuchet MS"/>
                <a:cs typeface="Trebuchet MS"/>
              </a:rPr>
              <a:t>phone</a:t>
            </a:r>
            <a:endParaRPr sz="3200">
              <a:latin typeface="Trebuchet MS"/>
              <a:cs typeface="Trebuchet MS"/>
            </a:endParaRPr>
          </a:p>
          <a:p>
            <a:pPr marL="295910" indent="-283845">
              <a:lnSpc>
                <a:spcPct val="100000"/>
              </a:lnSpc>
              <a:spcBef>
                <a:spcPts val="600"/>
              </a:spcBef>
              <a:buClr>
                <a:srgbClr val="3891A7"/>
              </a:buClr>
              <a:buSzPct val="79687"/>
              <a:buFont typeface="Arial"/>
              <a:buChar char=""/>
              <a:tabLst>
                <a:tab pos="296545" algn="l"/>
              </a:tabLst>
            </a:pPr>
            <a:r>
              <a:rPr sz="3200" b="1" spc="165" dirty="0">
                <a:latin typeface="Trebuchet MS"/>
                <a:cs typeface="Trebuchet MS"/>
              </a:rPr>
              <a:t>PC,</a:t>
            </a:r>
            <a:r>
              <a:rPr sz="3200" b="1" spc="-425" dirty="0">
                <a:latin typeface="Trebuchet MS"/>
                <a:cs typeface="Trebuchet MS"/>
              </a:rPr>
              <a:t> </a:t>
            </a:r>
            <a:r>
              <a:rPr sz="3200" b="1" spc="50" dirty="0">
                <a:latin typeface="Trebuchet MS"/>
                <a:cs typeface="Trebuchet MS"/>
              </a:rPr>
              <a:t>Lap</a:t>
            </a:r>
            <a:r>
              <a:rPr sz="3200" b="1" spc="-555" dirty="0">
                <a:latin typeface="Trebuchet MS"/>
                <a:cs typeface="Trebuchet MS"/>
              </a:rPr>
              <a:t> </a:t>
            </a:r>
            <a:r>
              <a:rPr sz="3200" b="1" spc="75" dirty="0">
                <a:latin typeface="Trebuchet MS"/>
                <a:cs typeface="Trebuchet MS"/>
              </a:rPr>
              <a:t>Top,Wi</a:t>
            </a:r>
            <a:r>
              <a:rPr sz="3200" b="1" spc="-90" dirty="0">
                <a:latin typeface="Trebuchet MS"/>
                <a:cs typeface="Trebuchet MS"/>
              </a:rPr>
              <a:t> </a:t>
            </a:r>
            <a:r>
              <a:rPr sz="3200" b="1" spc="-10" dirty="0">
                <a:latin typeface="Trebuchet MS"/>
                <a:cs typeface="Trebuchet MS"/>
              </a:rPr>
              <a:t>Fi</a:t>
            </a:r>
            <a:endParaRPr sz="3200">
              <a:latin typeface="Trebuchet MS"/>
              <a:cs typeface="Trebuchet MS"/>
            </a:endParaRPr>
          </a:p>
          <a:p>
            <a:pPr marL="295910" indent="-283845">
              <a:lnSpc>
                <a:spcPct val="100000"/>
              </a:lnSpc>
              <a:spcBef>
                <a:spcPts val="600"/>
              </a:spcBef>
              <a:buClr>
                <a:srgbClr val="3891A7"/>
              </a:buClr>
              <a:buSzPct val="79687"/>
              <a:buFont typeface="Arial"/>
              <a:buChar char=""/>
              <a:tabLst>
                <a:tab pos="296545" algn="l"/>
              </a:tabLst>
            </a:pPr>
            <a:r>
              <a:rPr sz="3200" b="1" spc="35" dirty="0">
                <a:latin typeface="Trebuchet MS"/>
                <a:cs typeface="Trebuchet MS"/>
              </a:rPr>
              <a:t>Agriculture</a:t>
            </a:r>
            <a:endParaRPr sz="3200">
              <a:latin typeface="Trebuchet MS"/>
              <a:cs typeface="Trebuchet MS"/>
            </a:endParaRPr>
          </a:p>
          <a:p>
            <a:pPr marL="295910" indent="-283845">
              <a:lnSpc>
                <a:spcPct val="100000"/>
              </a:lnSpc>
              <a:spcBef>
                <a:spcPts val="605"/>
              </a:spcBef>
              <a:buClr>
                <a:srgbClr val="3891A7"/>
              </a:buClr>
              <a:buSzPct val="79687"/>
              <a:buFont typeface="Arial"/>
              <a:buChar char=""/>
              <a:tabLst>
                <a:tab pos="296545" algn="l"/>
              </a:tabLst>
            </a:pPr>
            <a:r>
              <a:rPr sz="3200" b="1" spc="145" dirty="0">
                <a:latin typeface="Trebuchet MS"/>
                <a:cs typeface="Trebuchet MS"/>
              </a:rPr>
              <a:t>Air </a:t>
            </a:r>
            <a:r>
              <a:rPr sz="3200" b="1" spc="-15" dirty="0">
                <a:latin typeface="Trebuchet MS"/>
                <a:cs typeface="Trebuchet MS"/>
              </a:rPr>
              <a:t>Pollution </a:t>
            </a:r>
            <a:r>
              <a:rPr sz="3200" b="1" spc="-50" dirty="0">
                <a:latin typeface="Trebuchet MS"/>
                <a:cs typeface="Trebuchet MS"/>
              </a:rPr>
              <a:t>(traffic</a:t>
            </a:r>
            <a:r>
              <a:rPr sz="3200" b="1" spc="-455" dirty="0">
                <a:latin typeface="Trebuchet MS"/>
                <a:cs typeface="Trebuchet MS"/>
              </a:rPr>
              <a:t> </a:t>
            </a:r>
            <a:r>
              <a:rPr sz="3200" b="1" spc="5" dirty="0">
                <a:latin typeface="Trebuchet MS"/>
                <a:cs typeface="Trebuchet MS"/>
              </a:rPr>
              <a:t>workers)</a:t>
            </a:r>
            <a:endParaRPr sz="3200">
              <a:latin typeface="Trebuchet MS"/>
              <a:cs typeface="Trebuchet MS"/>
            </a:endParaRPr>
          </a:p>
          <a:p>
            <a:pPr marL="295910" indent="-283845">
              <a:lnSpc>
                <a:spcPct val="100000"/>
              </a:lnSpc>
              <a:spcBef>
                <a:spcPts val="600"/>
              </a:spcBef>
              <a:buClr>
                <a:srgbClr val="3891A7"/>
              </a:buClr>
              <a:buSzPct val="79687"/>
              <a:buFont typeface="Arial"/>
              <a:buChar char=""/>
              <a:tabLst>
                <a:tab pos="296545" algn="l"/>
              </a:tabLst>
            </a:pPr>
            <a:r>
              <a:rPr sz="3200" b="1" spc="105" dirty="0">
                <a:latin typeface="Trebuchet MS"/>
                <a:cs typeface="Trebuchet MS"/>
              </a:rPr>
              <a:t>Heat</a:t>
            </a:r>
            <a:endParaRPr sz="3200">
              <a:latin typeface="Trebuchet MS"/>
              <a:cs typeface="Trebuchet MS"/>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923340" y="397509"/>
            <a:ext cx="8114030" cy="513715"/>
          </a:xfrm>
          <a:prstGeom prst="rect">
            <a:avLst/>
          </a:prstGeom>
        </p:spPr>
        <p:txBody>
          <a:bodyPr vert="horz" wrap="square" lIns="0" tIns="13335" rIns="0" bIns="0" rtlCol="0">
            <a:spAutoFit/>
          </a:bodyPr>
          <a:lstStyle/>
          <a:p>
            <a:pPr marL="12700">
              <a:lnSpc>
                <a:spcPct val="100000"/>
              </a:lnSpc>
              <a:spcBef>
                <a:spcPts val="105"/>
              </a:spcBef>
            </a:pPr>
            <a:r>
              <a:rPr sz="2550" b="0" spc="-665" dirty="0">
                <a:solidFill>
                  <a:srgbClr val="3891A7"/>
                </a:solidFill>
                <a:latin typeface="Arial"/>
                <a:cs typeface="Arial"/>
              </a:rPr>
              <a:t> </a:t>
            </a:r>
            <a:r>
              <a:rPr spc="50" dirty="0">
                <a:solidFill>
                  <a:srgbClr val="000000"/>
                </a:solidFill>
              </a:rPr>
              <a:t>Mobile </a:t>
            </a:r>
            <a:r>
              <a:rPr spc="35" dirty="0">
                <a:solidFill>
                  <a:srgbClr val="000000"/>
                </a:solidFill>
              </a:rPr>
              <a:t>Phone </a:t>
            </a:r>
            <a:r>
              <a:rPr spc="15" dirty="0">
                <a:solidFill>
                  <a:srgbClr val="000000"/>
                </a:solidFill>
              </a:rPr>
              <a:t>Radiation </a:t>
            </a:r>
            <a:r>
              <a:rPr dirty="0">
                <a:solidFill>
                  <a:srgbClr val="000000"/>
                </a:solidFill>
              </a:rPr>
              <a:t>Induces</a:t>
            </a:r>
            <a:r>
              <a:rPr spc="-560" dirty="0">
                <a:solidFill>
                  <a:srgbClr val="000000"/>
                </a:solidFill>
              </a:rPr>
              <a:t> </a:t>
            </a:r>
            <a:r>
              <a:rPr spc="-70" dirty="0">
                <a:solidFill>
                  <a:srgbClr val="000000"/>
                </a:solidFill>
              </a:rPr>
              <a:t>Reactive</a:t>
            </a:r>
            <a:endParaRPr sz="2550">
              <a:latin typeface="Arial"/>
              <a:cs typeface="Arial"/>
            </a:endParaRPr>
          </a:p>
        </p:txBody>
      </p:sp>
      <p:sp>
        <p:nvSpPr>
          <p:cNvPr id="3" name="object 3"/>
          <p:cNvSpPr txBox="1"/>
          <p:nvPr/>
        </p:nvSpPr>
        <p:spPr>
          <a:xfrm>
            <a:off x="923340" y="885189"/>
            <a:ext cx="8190865" cy="4799330"/>
          </a:xfrm>
          <a:prstGeom prst="rect">
            <a:avLst/>
          </a:prstGeom>
        </p:spPr>
        <p:txBody>
          <a:bodyPr vert="horz" wrap="square" lIns="0" tIns="13335" rIns="0" bIns="0" rtlCol="0">
            <a:spAutoFit/>
          </a:bodyPr>
          <a:lstStyle/>
          <a:p>
            <a:pPr marL="295910" marR="130175">
              <a:lnSpc>
                <a:spcPct val="100000"/>
              </a:lnSpc>
              <a:spcBef>
                <a:spcPts val="105"/>
              </a:spcBef>
            </a:pPr>
            <a:r>
              <a:rPr sz="3200" b="1" spc="75" dirty="0">
                <a:latin typeface="Trebuchet MS"/>
                <a:cs typeface="Trebuchet MS"/>
              </a:rPr>
              <a:t>Oxygen </a:t>
            </a:r>
            <a:r>
              <a:rPr sz="3200" b="1" dirty="0">
                <a:latin typeface="Trebuchet MS"/>
                <a:cs typeface="Trebuchet MS"/>
              </a:rPr>
              <a:t>Species </a:t>
            </a:r>
            <a:r>
              <a:rPr sz="3200" b="1" spc="25" dirty="0">
                <a:latin typeface="Trebuchet MS"/>
                <a:cs typeface="Trebuchet MS"/>
              </a:rPr>
              <a:t>Production </a:t>
            </a:r>
            <a:r>
              <a:rPr sz="3200" b="1" spc="-5" dirty="0">
                <a:latin typeface="Trebuchet MS"/>
                <a:cs typeface="Trebuchet MS"/>
              </a:rPr>
              <a:t>and </a:t>
            </a:r>
            <a:r>
              <a:rPr sz="3200" b="1" spc="515" dirty="0">
                <a:latin typeface="Trebuchet MS"/>
                <a:cs typeface="Trebuchet MS"/>
              </a:rPr>
              <a:t>DNA  </a:t>
            </a:r>
            <a:r>
              <a:rPr sz="3200" b="1" spc="130" dirty="0">
                <a:latin typeface="Trebuchet MS"/>
                <a:cs typeface="Trebuchet MS"/>
              </a:rPr>
              <a:t>Damage</a:t>
            </a:r>
            <a:r>
              <a:rPr sz="3200" b="1" spc="-110" dirty="0">
                <a:latin typeface="Trebuchet MS"/>
                <a:cs typeface="Trebuchet MS"/>
              </a:rPr>
              <a:t> </a:t>
            </a:r>
            <a:r>
              <a:rPr sz="3200" b="1" spc="-55" dirty="0">
                <a:latin typeface="Trebuchet MS"/>
                <a:cs typeface="Trebuchet MS"/>
              </a:rPr>
              <a:t>in</a:t>
            </a:r>
            <a:r>
              <a:rPr sz="3200" b="1" spc="-95" dirty="0">
                <a:latin typeface="Trebuchet MS"/>
                <a:cs typeface="Trebuchet MS"/>
              </a:rPr>
              <a:t> </a:t>
            </a:r>
            <a:r>
              <a:rPr sz="3200" b="1" spc="145" dirty="0">
                <a:latin typeface="Trebuchet MS"/>
                <a:cs typeface="Trebuchet MS"/>
              </a:rPr>
              <a:t>Human</a:t>
            </a:r>
            <a:r>
              <a:rPr sz="3200" b="1" spc="-120" dirty="0">
                <a:latin typeface="Trebuchet MS"/>
                <a:cs typeface="Trebuchet MS"/>
              </a:rPr>
              <a:t> </a:t>
            </a:r>
            <a:r>
              <a:rPr sz="3200" b="1" spc="65" dirty="0">
                <a:latin typeface="Trebuchet MS"/>
                <a:cs typeface="Trebuchet MS"/>
              </a:rPr>
              <a:t>Spermatozoa</a:t>
            </a:r>
            <a:r>
              <a:rPr sz="3200" b="1" spc="-125" dirty="0">
                <a:latin typeface="Trebuchet MS"/>
                <a:cs typeface="Trebuchet MS"/>
              </a:rPr>
              <a:t> </a:t>
            </a:r>
            <a:r>
              <a:rPr sz="3200" b="1" spc="75" dirty="0">
                <a:latin typeface="Trebuchet MS"/>
                <a:cs typeface="Trebuchet MS"/>
              </a:rPr>
              <a:t>In</a:t>
            </a:r>
            <a:r>
              <a:rPr sz="3200" b="1" spc="-570" dirty="0">
                <a:latin typeface="Trebuchet MS"/>
                <a:cs typeface="Trebuchet MS"/>
              </a:rPr>
              <a:t> </a:t>
            </a:r>
            <a:r>
              <a:rPr sz="3200" b="1" spc="60" dirty="0">
                <a:latin typeface="Trebuchet MS"/>
                <a:cs typeface="Trebuchet MS"/>
              </a:rPr>
              <a:t>Vitro</a:t>
            </a:r>
            <a:endParaRPr sz="3200">
              <a:latin typeface="Trebuchet MS"/>
              <a:cs typeface="Trebuchet MS"/>
            </a:endParaRPr>
          </a:p>
          <a:p>
            <a:pPr>
              <a:lnSpc>
                <a:spcPct val="100000"/>
              </a:lnSpc>
              <a:spcBef>
                <a:spcPts val="45"/>
              </a:spcBef>
            </a:pPr>
            <a:endParaRPr sz="3900">
              <a:latin typeface="Trebuchet MS"/>
              <a:cs typeface="Trebuchet MS"/>
            </a:endParaRPr>
          </a:p>
          <a:p>
            <a:pPr marL="295910" marR="361315" indent="-283845">
              <a:lnSpc>
                <a:spcPct val="100000"/>
              </a:lnSpc>
              <a:spcBef>
                <a:spcPts val="5"/>
              </a:spcBef>
              <a:buClr>
                <a:srgbClr val="3891A7"/>
              </a:buClr>
              <a:buSzPct val="80357"/>
              <a:buFont typeface="Arial"/>
              <a:buChar char=""/>
              <a:tabLst>
                <a:tab pos="296545" algn="l"/>
              </a:tabLst>
            </a:pPr>
            <a:r>
              <a:rPr sz="2800" spc="-110" dirty="0">
                <a:latin typeface="Trebuchet MS"/>
                <a:cs typeface="Trebuchet MS"/>
              </a:rPr>
              <a:t>Geoffry</a:t>
            </a:r>
            <a:r>
              <a:rPr sz="2800" spc="-45" dirty="0">
                <a:latin typeface="Trebuchet MS"/>
                <a:cs typeface="Trebuchet MS"/>
              </a:rPr>
              <a:t> </a:t>
            </a:r>
            <a:r>
              <a:rPr sz="2800" spc="-10" dirty="0">
                <a:latin typeface="Trebuchet MS"/>
                <a:cs typeface="Trebuchet MS"/>
              </a:rPr>
              <a:t>N.</a:t>
            </a:r>
            <a:r>
              <a:rPr sz="2800" spc="-355" dirty="0">
                <a:latin typeface="Trebuchet MS"/>
                <a:cs typeface="Trebuchet MS"/>
              </a:rPr>
              <a:t> </a:t>
            </a:r>
            <a:r>
              <a:rPr sz="2800" spc="95" dirty="0">
                <a:latin typeface="Trebuchet MS"/>
                <a:cs typeface="Trebuchet MS"/>
              </a:rPr>
              <a:t>De</a:t>
            </a:r>
            <a:r>
              <a:rPr sz="2800" spc="-65" dirty="0">
                <a:latin typeface="Trebuchet MS"/>
                <a:cs typeface="Trebuchet MS"/>
              </a:rPr>
              <a:t> </a:t>
            </a:r>
            <a:r>
              <a:rPr sz="2800" spc="-180" dirty="0">
                <a:latin typeface="Trebuchet MS"/>
                <a:cs typeface="Trebuchet MS"/>
              </a:rPr>
              <a:t>Iuliis1,2,</a:t>
            </a:r>
            <a:r>
              <a:rPr sz="2800" spc="-370" dirty="0">
                <a:latin typeface="Trebuchet MS"/>
                <a:cs typeface="Trebuchet MS"/>
              </a:rPr>
              <a:t> </a:t>
            </a:r>
            <a:r>
              <a:rPr sz="2800" spc="-114" dirty="0">
                <a:latin typeface="Trebuchet MS"/>
                <a:cs typeface="Trebuchet MS"/>
              </a:rPr>
              <a:t>Rhiannon</a:t>
            </a:r>
            <a:r>
              <a:rPr sz="2800" spc="-50" dirty="0">
                <a:latin typeface="Trebuchet MS"/>
                <a:cs typeface="Trebuchet MS"/>
              </a:rPr>
              <a:t> </a:t>
            </a:r>
            <a:r>
              <a:rPr sz="2800" spc="-530" dirty="0">
                <a:latin typeface="Trebuchet MS"/>
                <a:cs typeface="Trebuchet MS"/>
              </a:rPr>
              <a:t>J.</a:t>
            </a:r>
            <a:r>
              <a:rPr sz="2800" spc="-355" dirty="0">
                <a:latin typeface="Trebuchet MS"/>
                <a:cs typeface="Trebuchet MS"/>
              </a:rPr>
              <a:t> </a:t>
            </a:r>
            <a:r>
              <a:rPr sz="2800" spc="-125" dirty="0">
                <a:latin typeface="Trebuchet MS"/>
                <a:cs typeface="Trebuchet MS"/>
              </a:rPr>
              <a:t>Newey2,</a:t>
            </a:r>
            <a:r>
              <a:rPr sz="2800" spc="-350" dirty="0">
                <a:latin typeface="Trebuchet MS"/>
                <a:cs typeface="Trebuchet MS"/>
              </a:rPr>
              <a:t> </a:t>
            </a:r>
            <a:r>
              <a:rPr sz="2800" spc="-95" dirty="0">
                <a:latin typeface="Trebuchet MS"/>
                <a:cs typeface="Trebuchet MS"/>
              </a:rPr>
              <a:t>Bruce</a:t>
            </a:r>
            <a:r>
              <a:rPr sz="2800" spc="-480" dirty="0">
                <a:latin typeface="Trebuchet MS"/>
                <a:cs typeface="Trebuchet MS"/>
              </a:rPr>
              <a:t> </a:t>
            </a:r>
            <a:r>
              <a:rPr sz="2800" spc="-550" dirty="0">
                <a:latin typeface="Trebuchet MS"/>
                <a:cs typeface="Trebuchet MS"/>
              </a:rPr>
              <a:t>V.  </a:t>
            </a:r>
            <a:r>
              <a:rPr sz="2800" spc="-135" dirty="0">
                <a:latin typeface="Trebuchet MS"/>
                <a:cs typeface="Trebuchet MS"/>
              </a:rPr>
              <a:t>King3, </a:t>
            </a:r>
            <a:r>
              <a:rPr sz="2800" spc="-180" dirty="0">
                <a:latin typeface="Trebuchet MS"/>
                <a:cs typeface="Trebuchet MS"/>
              </a:rPr>
              <a:t>R.</a:t>
            </a:r>
            <a:r>
              <a:rPr sz="2800" spc="-685" dirty="0">
                <a:latin typeface="Trebuchet MS"/>
                <a:cs typeface="Trebuchet MS"/>
              </a:rPr>
              <a:t> </a:t>
            </a:r>
            <a:r>
              <a:rPr sz="2800" spc="-229" dirty="0">
                <a:latin typeface="Trebuchet MS"/>
                <a:cs typeface="Trebuchet MS"/>
              </a:rPr>
              <a:t>John </a:t>
            </a:r>
            <a:r>
              <a:rPr sz="2800" spc="-105" dirty="0">
                <a:latin typeface="Trebuchet MS"/>
                <a:cs typeface="Trebuchet MS"/>
              </a:rPr>
              <a:t>Aitken1,2*</a:t>
            </a:r>
            <a:endParaRPr sz="2800">
              <a:latin typeface="Trebuchet MS"/>
              <a:cs typeface="Trebuchet MS"/>
            </a:endParaRPr>
          </a:p>
          <a:p>
            <a:pPr marL="295910" indent="-283845">
              <a:lnSpc>
                <a:spcPct val="100000"/>
              </a:lnSpc>
              <a:spcBef>
                <a:spcPts val="600"/>
              </a:spcBef>
              <a:buClr>
                <a:srgbClr val="3891A7"/>
              </a:buClr>
              <a:buSzPct val="80357"/>
              <a:buFont typeface="Arial"/>
              <a:buChar char=""/>
              <a:tabLst>
                <a:tab pos="296545" algn="l"/>
              </a:tabLst>
            </a:pPr>
            <a:r>
              <a:rPr sz="2800" spc="-55" dirty="0">
                <a:latin typeface="Trebuchet MS"/>
                <a:cs typeface="Trebuchet MS"/>
              </a:rPr>
              <a:t>PLoS </a:t>
            </a:r>
            <a:r>
              <a:rPr sz="2800" spc="75" dirty="0">
                <a:latin typeface="Trebuchet MS"/>
                <a:cs typeface="Trebuchet MS"/>
              </a:rPr>
              <a:t>ONE; </a:t>
            </a:r>
            <a:r>
              <a:rPr sz="2800" spc="-310" dirty="0">
                <a:latin typeface="Trebuchet MS"/>
                <a:cs typeface="Trebuchet MS"/>
              </a:rPr>
              <a:t>July </a:t>
            </a:r>
            <a:r>
              <a:rPr sz="2800" spc="-70" dirty="0">
                <a:latin typeface="Trebuchet MS"/>
                <a:cs typeface="Trebuchet MS"/>
              </a:rPr>
              <a:t>2009 </a:t>
            </a:r>
            <a:r>
              <a:rPr sz="2800" spc="-745" dirty="0">
                <a:latin typeface="Trebuchet MS"/>
                <a:cs typeface="Trebuchet MS"/>
              </a:rPr>
              <a:t>| </a:t>
            </a:r>
            <a:r>
              <a:rPr sz="2800" spc="-150" dirty="0">
                <a:latin typeface="Trebuchet MS"/>
                <a:cs typeface="Trebuchet MS"/>
              </a:rPr>
              <a:t>Volume </a:t>
            </a:r>
            <a:r>
              <a:rPr sz="2800" spc="-75" dirty="0">
                <a:latin typeface="Trebuchet MS"/>
                <a:cs typeface="Trebuchet MS"/>
              </a:rPr>
              <a:t>4 </a:t>
            </a:r>
            <a:r>
              <a:rPr sz="2800" spc="-745" dirty="0">
                <a:latin typeface="Trebuchet MS"/>
                <a:cs typeface="Trebuchet MS"/>
              </a:rPr>
              <a:t>| </a:t>
            </a:r>
            <a:r>
              <a:rPr sz="2800" spc="-105" dirty="0">
                <a:latin typeface="Trebuchet MS"/>
                <a:cs typeface="Trebuchet MS"/>
              </a:rPr>
              <a:t>Issue</a:t>
            </a:r>
            <a:r>
              <a:rPr sz="2800" spc="-240" dirty="0">
                <a:latin typeface="Trebuchet MS"/>
                <a:cs typeface="Trebuchet MS"/>
              </a:rPr>
              <a:t> </a:t>
            </a:r>
            <a:r>
              <a:rPr sz="2800" spc="-75" dirty="0">
                <a:latin typeface="Trebuchet MS"/>
                <a:cs typeface="Trebuchet MS"/>
              </a:rPr>
              <a:t>7</a:t>
            </a:r>
            <a:endParaRPr sz="2800">
              <a:latin typeface="Trebuchet MS"/>
              <a:cs typeface="Trebuchet MS"/>
            </a:endParaRPr>
          </a:p>
          <a:p>
            <a:pPr>
              <a:lnSpc>
                <a:spcPct val="100000"/>
              </a:lnSpc>
              <a:spcBef>
                <a:spcPts val="35"/>
              </a:spcBef>
              <a:buClr>
                <a:srgbClr val="3891A7"/>
              </a:buClr>
              <a:buFont typeface="Arial"/>
              <a:buChar char=""/>
            </a:pPr>
            <a:endParaRPr sz="3900">
              <a:latin typeface="Trebuchet MS"/>
              <a:cs typeface="Trebuchet MS"/>
            </a:endParaRPr>
          </a:p>
          <a:p>
            <a:pPr marL="295910" marR="5080" indent="-283845">
              <a:lnSpc>
                <a:spcPct val="100000"/>
              </a:lnSpc>
              <a:buClr>
                <a:srgbClr val="3891A7"/>
              </a:buClr>
              <a:buSzPct val="80357"/>
              <a:buFont typeface="Arial"/>
              <a:buChar char=""/>
              <a:tabLst>
                <a:tab pos="296545" algn="l"/>
              </a:tabLst>
            </a:pPr>
            <a:r>
              <a:rPr sz="2800" spc="-160" dirty="0">
                <a:latin typeface="Trebuchet MS"/>
                <a:cs typeface="Trebuchet MS"/>
              </a:rPr>
              <a:t>decreasing </a:t>
            </a:r>
            <a:r>
              <a:rPr sz="2800" spc="-165" dirty="0">
                <a:latin typeface="Trebuchet MS"/>
                <a:cs typeface="Trebuchet MS"/>
              </a:rPr>
              <a:t>the </a:t>
            </a:r>
            <a:r>
              <a:rPr sz="2800" spc="-155" dirty="0">
                <a:solidFill>
                  <a:srgbClr val="FF0000"/>
                </a:solidFill>
                <a:latin typeface="Trebuchet MS"/>
                <a:cs typeface="Trebuchet MS"/>
              </a:rPr>
              <a:t>motility </a:t>
            </a:r>
            <a:r>
              <a:rPr sz="2800" spc="-185" dirty="0">
                <a:latin typeface="Trebuchet MS"/>
                <a:cs typeface="Trebuchet MS"/>
              </a:rPr>
              <a:t>and </a:t>
            </a:r>
            <a:r>
              <a:rPr sz="2800" spc="-195" dirty="0">
                <a:solidFill>
                  <a:srgbClr val="FF0000"/>
                </a:solidFill>
                <a:latin typeface="Trebuchet MS"/>
                <a:cs typeface="Trebuchet MS"/>
              </a:rPr>
              <a:t>vitality </a:t>
            </a:r>
            <a:r>
              <a:rPr sz="2800" spc="-150" dirty="0">
                <a:latin typeface="Trebuchet MS"/>
                <a:cs typeface="Trebuchet MS"/>
              </a:rPr>
              <a:t>of these </a:t>
            </a:r>
            <a:r>
              <a:rPr sz="2800" spc="-170" dirty="0">
                <a:latin typeface="Trebuchet MS"/>
                <a:cs typeface="Trebuchet MS"/>
              </a:rPr>
              <a:t>cells </a:t>
            </a:r>
            <a:r>
              <a:rPr sz="2800" spc="-165" dirty="0">
                <a:latin typeface="Trebuchet MS"/>
                <a:cs typeface="Trebuchet MS"/>
              </a:rPr>
              <a:t>while  </a:t>
            </a:r>
            <a:r>
              <a:rPr sz="2800" spc="-180" dirty="0">
                <a:latin typeface="Trebuchet MS"/>
                <a:cs typeface="Trebuchet MS"/>
              </a:rPr>
              <a:t>stimulating </a:t>
            </a:r>
            <a:r>
              <a:rPr sz="2800" spc="325" dirty="0">
                <a:latin typeface="Trebuchet MS"/>
                <a:cs typeface="Trebuchet MS"/>
              </a:rPr>
              <a:t>DNA </a:t>
            </a:r>
            <a:r>
              <a:rPr sz="2800" spc="-175" dirty="0">
                <a:latin typeface="Trebuchet MS"/>
                <a:cs typeface="Trebuchet MS"/>
              </a:rPr>
              <a:t>base adduct </a:t>
            </a:r>
            <a:r>
              <a:rPr sz="2800" spc="-135" dirty="0">
                <a:latin typeface="Trebuchet MS"/>
                <a:cs typeface="Trebuchet MS"/>
              </a:rPr>
              <a:t>formation </a:t>
            </a:r>
            <a:r>
              <a:rPr sz="2800" spc="-240" dirty="0">
                <a:latin typeface="Trebuchet MS"/>
                <a:cs typeface="Trebuchet MS"/>
              </a:rPr>
              <a:t>and, </a:t>
            </a:r>
            <a:r>
              <a:rPr sz="2800" spc="-195" dirty="0">
                <a:latin typeface="Trebuchet MS"/>
                <a:cs typeface="Trebuchet MS"/>
              </a:rPr>
              <a:t>ultimately </a:t>
            </a:r>
            <a:r>
              <a:rPr sz="2800" spc="-195" dirty="0">
                <a:solidFill>
                  <a:srgbClr val="FF0000"/>
                </a:solidFill>
                <a:latin typeface="Trebuchet MS"/>
                <a:cs typeface="Trebuchet MS"/>
              </a:rPr>
              <a:t> </a:t>
            </a:r>
            <a:r>
              <a:rPr sz="2800" spc="330" dirty="0">
                <a:solidFill>
                  <a:srgbClr val="FF0000"/>
                </a:solidFill>
                <a:latin typeface="Trebuchet MS"/>
                <a:cs typeface="Trebuchet MS"/>
              </a:rPr>
              <a:t>DNA</a:t>
            </a:r>
            <a:r>
              <a:rPr sz="2800" spc="-75" dirty="0">
                <a:solidFill>
                  <a:srgbClr val="FF0000"/>
                </a:solidFill>
                <a:latin typeface="Trebuchet MS"/>
                <a:cs typeface="Trebuchet MS"/>
              </a:rPr>
              <a:t> </a:t>
            </a:r>
            <a:r>
              <a:rPr sz="2800" spc="-175" dirty="0">
                <a:solidFill>
                  <a:srgbClr val="FF0000"/>
                </a:solidFill>
                <a:latin typeface="Trebuchet MS"/>
                <a:cs typeface="Trebuchet MS"/>
              </a:rPr>
              <a:t>fragmentation</a:t>
            </a:r>
            <a:endParaRPr sz="2800">
              <a:latin typeface="Trebuchet MS"/>
              <a:cs typeface="Trebuchet MS"/>
            </a:endParaRP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975360" y="70103"/>
            <a:ext cx="3439667" cy="1853184"/>
          </a:xfrm>
          <a:prstGeom prst="rect">
            <a:avLst/>
          </a:prstGeom>
          <a:blipFill>
            <a:blip r:embed="rId2" cstate="print"/>
            <a:stretch>
              <a:fillRect/>
            </a:stretch>
          </a:blipFill>
        </p:spPr>
        <p:txBody>
          <a:bodyPr wrap="square" lIns="0" tIns="0" rIns="0" bIns="0" rtlCol="0"/>
          <a:lstStyle/>
          <a:p>
            <a:endParaRPr/>
          </a:p>
        </p:txBody>
      </p:sp>
      <p:sp>
        <p:nvSpPr>
          <p:cNvPr id="3" name="object 3"/>
          <p:cNvSpPr txBox="1">
            <a:spLocks noGrp="1"/>
          </p:cNvSpPr>
          <p:nvPr>
            <p:ph type="title"/>
          </p:nvPr>
        </p:nvSpPr>
        <p:spPr>
          <a:xfrm>
            <a:off x="1514094" y="298526"/>
            <a:ext cx="2367915" cy="1031875"/>
          </a:xfrm>
          <a:prstGeom prst="rect">
            <a:avLst/>
          </a:prstGeom>
        </p:spPr>
        <p:txBody>
          <a:bodyPr vert="horz" wrap="square" lIns="0" tIns="12700" rIns="0" bIns="0" rtlCol="0">
            <a:spAutoFit/>
          </a:bodyPr>
          <a:lstStyle/>
          <a:p>
            <a:pPr marL="12700">
              <a:lnSpc>
                <a:spcPct val="100000"/>
              </a:lnSpc>
              <a:spcBef>
                <a:spcPts val="100"/>
              </a:spcBef>
            </a:pPr>
            <a:r>
              <a:rPr sz="6600" b="0" spc="-380" dirty="0">
                <a:latin typeface="Trebuchet MS"/>
                <a:cs typeface="Trebuchet MS"/>
              </a:rPr>
              <a:t>L</a:t>
            </a:r>
            <a:r>
              <a:rPr sz="6600" b="0" spc="-440" dirty="0">
                <a:latin typeface="Trebuchet MS"/>
                <a:cs typeface="Trebuchet MS"/>
              </a:rPr>
              <a:t>a</a:t>
            </a:r>
            <a:r>
              <a:rPr sz="6600" b="0" spc="-270" dirty="0">
                <a:latin typeface="Trebuchet MS"/>
                <a:cs typeface="Trebuchet MS"/>
              </a:rPr>
              <a:t>ptop</a:t>
            </a:r>
            <a:endParaRPr sz="6600">
              <a:latin typeface="Trebuchet MS"/>
              <a:cs typeface="Trebuchet MS"/>
            </a:endParaRPr>
          </a:p>
        </p:txBody>
      </p:sp>
      <p:sp>
        <p:nvSpPr>
          <p:cNvPr id="4" name="object 4"/>
          <p:cNvSpPr/>
          <p:nvPr/>
        </p:nvSpPr>
        <p:spPr>
          <a:xfrm>
            <a:off x="118871" y="356615"/>
            <a:ext cx="8884920" cy="6120384"/>
          </a:xfrm>
          <a:prstGeom prst="rect">
            <a:avLst/>
          </a:prstGeom>
          <a:blipFill>
            <a:blip r:embed="rId3" cstate="print"/>
            <a:stretch>
              <a:fillRect/>
            </a:stretch>
          </a:blipFill>
        </p:spPr>
        <p:txBody>
          <a:bodyPr wrap="square" lIns="0" tIns="0" rIns="0" bIns="0" rtlCol="0"/>
          <a:lstStyle/>
          <a:p>
            <a:endParaRP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1014983" y="0"/>
            <a:ext cx="73660" cy="6858000"/>
          </a:xfrm>
          <a:custGeom>
            <a:avLst/>
            <a:gdLst/>
            <a:ahLst/>
            <a:cxnLst/>
            <a:rect l="l" t="t" r="r" b="b"/>
            <a:pathLst>
              <a:path w="73659" h="6858000">
                <a:moveTo>
                  <a:pt x="73152" y="0"/>
                </a:moveTo>
                <a:lnTo>
                  <a:pt x="0" y="0"/>
                </a:lnTo>
                <a:lnTo>
                  <a:pt x="0" y="6858000"/>
                </a:lnTo>
                <a:lnTo>
                  <a:pt x="73152" y="6858000"/>
                </a:lnTo>
                <a:lnTo>
                  <a:pt x="73152" y="0"/>
                </a:lnTo>
                <a:close/>
              </a:path>
            </a:pathLst>
          </a:custGeom>
          <a:solidFill>
            <a:srgbClr val="FFFFFF"/>
          </a:solidFill>
        </p:spPr>
        <p:txBody>
          <a:bodyPr wrap="square" lIns="0" tIns="0" rIns="0" bIns="0" rtlCol="0"/>
          <a:lstStyle/>
          <a:p>
            <a:endParaRPr/>
          </a:p>
        </p:txBody>
      </p:sp>
      <p:sp>
        <p:nvSpPr>
          <p:cNvPr id="3" name="object 3"/>
          <p:cNvSpPr txBox="1"/>
          <p:nvPr/>
        </p:nvSpPr>
        <p:spPr>
          <a:xfrm>
            <a:off x="1304289" y="549909"/>
            <a:ext cx="7541259" cy="4157345"/>
          </a:xfrm>
          <a:prstGeom prst="rect">
            <a:avLst/>
          </a:prstGeom>
        </p:spPr>
        <p:txBody>
          <a:bodyPr vert="horz" wrap="square" lIns="0" tIns="13335" rIns="0" bIns="0" rtlCol="0">
            <a:spAutoFit/>
          </a:bodyPr>
          <a:lstStyle/>
          <a:p>
            <a:pPr marL="295910" marR="168910" indent="-283845" algn="just">
              <a:lnSpc>
                <a:spcPct val="100000"/>
              </a:lnSpc>
              <a:spcBef>
                <a:spcPts val="105"/>
              </a:spcBef>
            </a:pPr>
            <a:r>
              <a:rPr sz="3200" b="1" spc="125" dirty="0">
                <a:latin typeface="Trebuchet MS"/>
                <a:cs typeface="Trebuchet MS"/>
              </a:rPr>
              <a:t>Use </a:t>
            </a:r>
            <a:r>
              <a:rPr sz="3200" b="1" spc="-65" dirty="0">
                <a:latin typeface="Trebuchet MS"/>
                <a:cs typeface="Trebuchet MS"/>
              </a:rPr>
              <a:t>of </a:t>
            </a:r>
            <a:r>
              <a:rPr sz="3200" b="1" spc="40" dirty="0">
                <a:latin typeface="Trebuchet MS"/>
                <a:cs typeface="Trebuchet MS"/>
              </a:rPr>
              <a:t>Laptop </a:t>
            </a:r>
            <a:r>
              <a:rPr sz="3200" b="1" spc="100" dirty="0">
                <a:latin typeface="Trebuchet MS"/>
                <a:cs typeface="Trebuchet MS"/>
              </a:rPr>
              <a:t>Computers </a:t>
            </a:r>
            <a:r>
              <a:rPr sz="3200" b="1" spc="45" dirty="0">
                <a:latin typeface="Trebuchet MS"/>
                <a:cs typeface="Trebuchet MS"/>
              </a:rPr>
              <a:t>Connected  </a:t>
            </a:r>
            <a:r>
              <a:rPr sz="3200" b="1" spc="60" dirty="0">
                <a:latin typeface="Trebuchet MS"/>
                <a:cs typeface="Trebuchet MS"/>
              </a:rPr>
              <a:t>to</a:t>
            </a:r>
            <a:r>
              <a:rPr sz="3200" b="1" spc="-90" dirty="0">
                <a:latin typeface="Trebuchet MS"/>
                <a:cs typeface="Trebuchet MS"/>
              </a:rPr>
              <a:t> </a:t>
            </a:r>
            <a:r>
              <a:rPr sz="3200" b="1" spc="10" dirty="0">
                <a:latin typeface="Trebuchet MS"/>
                <a:cs typeface="Trebuchet MS"/>
              </a:rPr>
              <a:t>Internet</a:t>
            </a:r>
            <a:r>
              <a:rPr sz="3200" b="1" spc="-595" dirty="0">
                <a:latin typeface="Trebuchet MS"/>
                <a:cs typeface="Trebuchet MS"/>
              </a:rPr>
              <a:t> </a:t>
            </a:r>
            <a:r>
              <a:rPr sz="3200" b="1" spc="65" dirty="0">
                <a:latin typeface="Trebuchet MS"/>
                <a:cs typeface="Trebuchet MS"/>
              </a:rPr>
              <a:t>Through</a:t>
            </a:r>
            <a:r>
              <a:rPr sz="3200" b="1" spc="-525" dirty="0">
                <a:latin typeface="Trebuchet MS"/>
                <a:cs typeface="Trebuchet MS"/>
              </a:rPr>
              <a:t> </a:t>
            </a:r>
            <a:r>
              <a:rPr sz="3200" b="1" spc="140" dirty="0">
                <a:latin typeface="Trebuchet MS"/>
                <a:cs typeface="Trebuchet MS"/>
              </a:rPr>
              <a:t>Wi-Fi</a:t>
            </a:r>
            <a:r>
              <a:rPr sz="3200" b="1" spc="-110" dirty="0">
                <a:latin typeface="Trebuchet MS"/>
                <a:cs typeface="Trebuchet MS"/>
              </a:rPr>
              <a:t> </a:t>
            </a:r>
            <a:r>
              <a:rPr sz="3200" b="1" spc="25" dirty="0">
                <a:latin typeface="Trebuchet MS"/>
                <a:cs typeface="Trebuchet MS"/>
              </a:rPr>
              <a:t>Decreases  </a:t>
            </a:r>
            <a:r>
              <a:rPr sz="3200" b="1" spc="145" dirty="0">
                <a:latin typeface="Trebuchet MS"/>
                <a:cs typeface="Trebuchet MS"/>
              </a:rPr>
              <a:t>Human </a:t>
            </a:r>
            <a:r>
              <a:rPr sz="3200" b="1" spc="120" dirty="0">
                <a:latin typeface="Trebuchet MS"/>
                <a:cs typeface="Trebuchet MS"/>
              </a:rPr>
              <a:t>Sperm </a:t>
            </a:r>
            <a:r>
              <a:rPr sz="3200" b="1" spc="30" dirty="0">
                <a:latin typeface="Trebuchet MS"/>
                <a:cs typeface="Trebuchet MS"/>
              </a:rPr>
              <a:t>Motility </a:t>
            </a:r>
            <a:r>
              <a:rPr sz="3200" b="1" spc="-5" dirty="0">
                <a:latin typeface="Trebuchet MS"/>
                <a:cs typeface="Trebuchet MS"/>
              </a:rPr>
              <a:t>and</a:t>
            </a:r>
            <a:r>
              <a:rPr sz="3200" b="1" spc="-705" dirty="0">
                <a:latin typeface="Trebuchet MS"/>
                <a:cs typeface="Trebuchet MS"/>
              </a:rPr>
              <a:t> </a:t>
            </a:r>
            <a:r>
              <a:rPr sz="3200" b="1" spc="-5" dirty="0">
                <a:latin typeface="Trebuchet MS"/>
                <a:cs typeface="Trebuchet MS"/>
              </a:rPr>
              <a:t>Increases  </a:t>
            </a:r>
            <a:r>
              <a:rPr sz="3200" b="1" spc="120" dirty="0">
                <a:latin typeface="Trebuchet MS"/>
                <a:cs typeface="Trebuchet MS"/>
              </a:rPr>
              <a:t>Sperm </a:t>
            </a:r>
            <a:r>
              <a:rPr sz="3200" b="1" spc="515" dirty="0">
                <a:latin typeface="Trebuchet MS"/>
                <a:cs typeface="Trebuchet MS"/>
              </a:rPr>
              <a:t>DNA</a:t>
            </a:r>
            <a:r>
              <a:rPr sz="3200" b="1" spc="-315" dirty="0">
                <a:latin typeface="Trebuchet MS"/>
                <a:cs typeface="Trebuchet MS"/>
              </a:rPr>
              <a:t> </a:t>
            </a:r>
            <a:r>
              <a:rPr sz="3200" b="1" spc="30" dirty="0">
                <a:latin typeface="Trebuchet MS"/>
                <a:cs typeface="Trebuchet MS"/>
              </a:rPr>
              <a:t>Fragmentation</a:t>
            </a:r>
            <a:endParaRPr sz="3200">
              <a:latin typeface="Trebuchet MS"/>
              <a:cs typeface="Trebuchet MS"/>
            </a:endParaRPr>
          </a:p>
          <a:p>
            <a:pPr>
              <a:lnSpc>
                <a:spcPct val="100000"/>
              </a:lnSpc>
              <a:spcBef>
                <a:spcPts val="50"/>
              </a:spcBef>
            </a:pPr>
            <a:endParaRPr sz="4300">
              <a:latin typeface="Trebuchet MS"/>
              <a:cs typeface="Trebuchet MS"/>
            </a:endParaRPr>
          </a:p>
          <a:p>
            <a:pPr marL="295910" marR="5080" indent="-283845" algn="just">
              <a:lnSpc>
                <a:spcPct val="100000"/>
              </a:lnSpc>
            </a:pPr>
            <a:r>
              <a:rPr sz="3200" spc="-180" dirty="0">
                <a:latin typeface="Trebuchet MS"/>
                <a:cs typeface="Trebuchet MS"/>
              </a:rPr>
              <a:t>Avendan˜o </a:t>
            </a:r>
            <a:r>
              <a:rPr sz="3200" spc="-20" dirty="0">
                <a:latin typeface="Trebuchet MS"/>
                <a:cs typeface="Trebuchet MS"/>
              </a:rPr>
              <a:t>C,</a:t>
            </a:r>
            <a:r>
              <a:rPr sz="3200" spc="-790" dirty="0">
                <a:latin typeface="Trebuchet MS"/>
                <a:cs typeface="Trebuchet MS"/>
              </a:rPr>
              <a:t> </a:t>
            </a:r>
            <a:r>
              <a:rPr sz="3200" spc="-150" dirty="0">
                <a:latin typeface="Trebuchet MS"/>
                <a:cs typeface="Trebuchet MS"/>
              </a:rPr>
              <a:t>Mata </a:t>
            </a:r>
            <a:r>
              <a:rPr sz="3200" spc="-114" dirty="0">
                <a:latin typeface="Trebuchet MS"/>
                <a:cs typeface="Trebuchet MS"/>
              </a:rPr>
              <a:t>A, </a:t>
            </a:r>
            <a:r>
              <a:rPr sz="3200" spc="-185" dirty="0">
                <a:latin typeface="Trebuchet MS"/>
                <a:cs typeface="Trebuchet MS"/>
              </a:rPr>
              <a:t>Sanchez </a:t>
            </a:r>
            <a:r>
              <a:rPr sz="3200" spc="-145" dirty="0">
                <a:latin typeface="Trebuchet MS"/>
                <a:cs typeface="Trebuchet MS"/>
              </a:rPr>
              <a:t>Sarmiento </a:t>
            </a:r>
            <a:r>
              <a:rPr sz="3200" spc="70" dirty="0">
                <a:latin typeface="Trebuchet MS"/>
                <a:cs typeface="Trebuchet MS"/>
              </a:rPr>
              <a:t>CA,  </a:t>
            </a:r>
            <a:r>
              <a:rPr sz="3200" spc="-50" dirty="0">
                <a:latin typeface="Trebuchet MS"/>
                <a:cs typeface="Trebuchet MS"/>
              </a:rPr>
              <a:t>Doncel</a:t>
            </a:r>
            <a:r>
              <a:rPr sz="3200" spc="-100" dirty="0">
                <a:latin typeface="Trebuchet MS"/>
                <a:cs typeface="Trebuchet MS"/>
              </a:rPr>
              <a:t> </a:t>
            </a:r>
            <a:r>
              <a:rPr sz="3200" spc="10" dirty="0">
                <a:latin typeface="Trebuchet MS"/>
                <a:cs typeface="Trebuchet MS"/>
              </a:rPr>
              <a:t>GF</a:t>
            </a:r>
            <a:endParaRPr sz="3200">
              <a:latin typeface="Trebuchet MS"/>
              <a:cs typeface="Trebuchet MS"/>
            </a:endParaRPr>
          </a:p>
          <a:p>
            <a:pPr marL="12700">
              <a:lnSpc>
                <a:spcPct val="100000"/>
              </a:lnSpc>
              <a:spcBef>
                <a:spcPts val="605"/>
              </a:spcBef>
            </a:pPr>
            <a:r>
              <a:rPr sz="3200" spc="-170" dirty="0">
                <a:latin typeface="Trebuchet MS"/>
                <a:cs typeface="Trebuchet MS"/>
              </a:rPr>
              <a:t>Fertil </a:t>
            </a:r>
            <a:r>
              <a:rPr sz="3200" spc="-155" dirty="0">
                <a:latin typeface="Trebuchet MS"/>
                <a:cs typeface="Trebuchet MS"/>
              </a:rPr>
              <a:t>Steril</a:t>
            </a:r>
            <a:r>
              <a:rPr sz="3200" spc="-15" dirty="0">
                <a:latin typeface="Trebuchet MS"/>
                <a:cs typeface="Trebuchet MS"/>
              </a:rPr>
              <a:t> </a:t>
            </a:r>
            <a:r>
              <a:rPr sz="3200" spc="-130" dirty="0">
                <a:latin typeface="Trebuchet MS"/>
                <a:cs typeface="Trebuchet MS"/>
              </a:rPr>
              <a:t>2012;97:39–45.e2</a:t>
            </a:r>
            <a:endParaRPr sz="3200">
              <a:latin typeface="Trebuchet MS"/>
              <a:cs typeface="Trebuchet MS"/>
            </a:endParaRP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ject 4"/>
          <p:cNvSpPr/>
          <p:nvPr/>
        </p:nvSpPr>
        <p:spPr>
          <a:xfrm>
            <a:off x="2667000" y="228600"/>
            <a:ext cx="3200400" cy="2667000"/>
          </a:xfrm>
          <a:prstGeom prst="rect">
            <a:avLst/>
          </a:prstGeom>
          <a:blipFill>
            <a:blip r:embed="rId2" cstate="print"/>
            <a:stretch>
              <a:fillRect/>
            </a:stretch>
          </a:blipFill>
        </p:spPr>
        <p:txBody>
          <a:bodyPr wrap="square" lIns="0" tIns="0" rIns="0" bIns="0" rtlCol="0"/>
          <a:lstStyle/>
          <a:p>
            <a:endParaRPr/>
          </a:p>
        </p:txBody>
      </p:sp>
      <p:sp>
        <p:nvSpPr>
          <p:cNvPr id="6" name="TextBox 5"/>
          <p:cNvSpPr txBox="1"/>
          <p:nvPr/>
        </p:nvSpPr>
        <p:spPr>
          <a:xfrm>
            <a:off x="889640" y="3643314"/>
            <a:ext cx="6254128" cy="523220"/>
          </a:xfrm>
          <a:prstGeom prst="rect">
            <a:avLst/>
          </a:prstGeom>
          <a:noFill/>
        </p:spPr>
        <p:txBody>
          <a:bodyPr wrap="square" rtlCol="0">
            <a:spAutoFit/>
          </a:bodyPr>
          <a:lstStyle/>
          <a:p>
            <a:pPr algn="ctr"/>
            <a:r>
              <a:rPr lang="en-US" sz="2800" b="1" dirty="0" smtClean="0">
                <a:latin typeface="Times New Roman" panose="02020603050405020304" pitchFamily="18" charset="0"/>
                <a:cs typeface="Times New Roman" panose="02020603050405020304" pitchFamily="18" charset="0"/>
              </a:rPr>
              <a:t>Urinary Tract Infection </a:t>
            </a: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2888742" y="469519"/>
            <a:ext cx="3364229" cy="696595"/>
          </a:xfrm>
          <a:prstGeom prst="rect">
            <a:avLst/>
          </a:prstGeom>
        </p:spPr>
        <p:txBody>
          <a:bodyPr vert="horz" wrap="square" lIns="0" tIns="13335" rIns="0" bIns="0" rtlCol="0">
            <a:spAutoFit/>
          </a:bodyPr>
          <a:lstStyle/>
          <a:p>
            <a:pPr marL="12700">
              <a:lnSpc>
                <a:spcPct val="100000"/>
              </a:lnSpc>
              <a:spcBef>
                <a:spcPts val="105"/>
              </a:spcBef>
            </a:pPr>
            <a:r>
              <a:rPr spc="-5" dirty="0"/>
              <a:t>Introduction</a:t>
            </a:r>
          </a:p>
        </p:txBody>
      </p:sp>
      <p:sp>
        <p:nvSpPr>
          <p:cNvPr id="3" name="object 3"/>
          <p:cNvSpPr txBox="1"/>
          <p:nvPr/>
        </p:nvSpPr>
        <p:spPr>
          <a:xfrm>
            <a:off x="1449069" y="1381858"/>
            <a:ext cx="7507605" cy="4220210"/>
          </a:xfrm>
          <a:prstGeom prst="rect">
            <a:avLst/>
          </a:prstGeom>
        </p:spPr>
        <p:txBody>
          <a:bodyPr vert="horz" wrap="square" lIns="0" tIns="12065" rIns="0" bIns="0" rtlCol="0">
            <a:spAutoFit/>
          </a:bodyPr>
          <a:lstStyle/>
          <a:p>
            <a:pPr marL="355600" marR="743585" indent="-342900">
              <a:lnSpc>
                <a:spcPct val="120000"/>
              </a:lnSpc>
              <a:spcBef>
                <a:spcPts val="95"/>
              </a:spcBef>
              <a:buFont typeface="Arial"/>
              <a:buChar char="•"/>
              <a:tabLst>
                <a:tab pos="354965" algn="l"/>
                <a:tab pos="355600" algn="l"/>
              </a:tabLst>
            </a:pPr>
            <a:r>
              <a:rPr sz="3200" spc="-5" dirty="0">
                <a:latin typeface="Comic Sans MS"/>
                <a:cs typeface="Comic Sans MS"/>
              </a:rPr>
              <a:t>Young women </a:t>
            </a:r>
            <a:r>
              <a:rPr sz="3200" dirty="0">
                <a:latin typeface="Comic Sans MS"/>
                <a:cs typeface="Comic Sans MS"/>
              </a:rPr>
              <a:t>are particularly  susceptible, 40% </a:t>
            </a:r>
            <a:r>
              <a:rPr sz="3200" spc="-10" dirty="0">
                <a:latin typeface="Comic Sans MS"/>
                <a:cs typeface="Comic Sans MS"/>
              </a:rPr>
              <a:t>of </a:t>
            </a:r>
            <a:r>
              <a:rPr sz="3200" dirty="0">
                <a:latin typeface="Comic Sans MS"/>
                <a:cs typeface="Comic Sans MS"/>
              </a:rPr>
              <a:t>all </a:t>
            </a:r>
            <a:r>
              <a:rPr sz="3200" spc="-5" dirty="0">
                <a:latin typeface="Comic Sans MS"/>
                <a:cs typeface="Comic Sans MS"/>
              </a:rPr>
              <a:t>women will  </a:t>
            </a:r>
            <a:r>
              <a:rPr sz="3200" dirty="0">
                <a:latin typeface="Comic Sans MS"/>
                <a:cs typeface="Comic Sans MS"/>
              </a:rPr>
              <a:t>suffer at least one UTI </a:t>
            </a:r>
            <a:r>
              <a:rPr sz="3200" spc="5" dirty="0">
                <a:latin typeface="Comic Sans MS"/>
                <a:cs typeface="Comic Sans MS"/>
              </a:rPr>
              <a:t>at </a:t>
            </a:r>
            <a:r>
              <a:rPr sz="3200" spc="-5" dirty="0">
                <a:latin typeface="Comic Sans MS"/>
                <a:cs typeface="Comic Sans MS"/>
              </a:rPr>
              <a:t>some  </a:t>
            </a:r>
            <a:r>
              <a:rPr sz="3200" dirty="0">
                <a:latin typeface="Comic Sans MS"/>
                <a:cs typeface="Comic Sans MS"/>
              </a:rPr>
              <a:t>point.</a:t>
            </a:r>
            <a:endParaRPr sz="3200">
              <a:latin typeface="Comic Sans MS"/>
              <a:cs typeface="Comic Sans MS"/>
            </a:endParaRPr>
          </a:p>
          <a:p>
            <a:pPr marL="355600" marR="5080" indent="-342900">
              <a:lnSpc>
                <a:spcPct val="120000"/>
              </a:lnSpc>
              <a:spcBef>
                <a:spcPts val="770"/>
              </a:spcBef>
              <a:buFont typeface="Arial"/>
              <a:buChar char="•"/>
              <a:tabLst>
                <a:tab pos="354965" algn="l"/>
                <a:tab pos="355600" algn="l"/>
              </a:tabLst>
            </a:pPr>
            <a:r>
              <a:rPr sz="3200" dirty="0">
                <a:latin typeface="Comic Sans MS"/>
                <a:cs typeface="Comic Sans MS"/>
              </a:rPr>
              <a:t>Infection </a:t>
            </a:r>
            <a:r>
              <a:rPr sz="3200" spc="-5" dirty="0">
                <a:latin typeface="Comic Sans MS"/>
                <a:cs typeface="Comic Sans MS"/>
              </a:rPr>
              <a:t>in men </a:t>
            </a:r>
            <a:r>
              <a:rPr sz="3200" dirty="0">
                <a:latin typeface="Comic Sans MS"/>
                <a:cs typeface="Comic Sans MS"/>
              </a:rPr>
              <a:t>occurs less  </a:t>
            </a:r>
            <a:r>
              <a:rPr sz="3200" spc="-5" dirty="0">
                <a:latin typeface="Comic Sans MS"/>
                <a:cs typeface="Comic Sans MS"/>
              </a:rPr>
              <a:t>frequently until </a:t>
            </a:r>
            <a:r>
              <a:rPr sz="3200" dirty="0">
                <a:latin typeface="Comic Sans MS"/>
                <a:cs typeface="Comic Sans MS"/>
              </a:rPr>
              <a:t>the age of </a:t>
            </a:r>
            <a:r>
              <a:rPr sz="3200" spc="-5" dirty="0">
                <a:latin typeface="Comic Sans MS"/>
                <a:cs typeface="Comic Sans MS"/>
              </a:rPr>
              <a:t>50, when  </a:t>
            </a:r>
            <a:r>
              <a:rPr sz="3200" dirty="0">
                <a:latin typeface="Comic Sans MS"/>
                <a:cs typeface="Comic Sans MS"/>
              </a:rPr>
              <a:t>incidence </a:t>
            </a:r>
            <a:r>
              <a:rPr sz="3200" spc="-5" dirty="0">
                <a:latin typeface="Comic Sans MS"/>
                <a:cs typeface="Comic Sans MS"/>
              </a:rPr>
              <a:t>in </a:t>
            </a:r>
            <a:r>
              <a:rPr sz="3200" dirty="0">
                <a:latin typeface="Comic Sans MS"/>
                <a:cs typeface="Comic Sans MS"/>
              </a:rPr>
              <a:t>men and </a:t>
            </a:r>
            <a:r>
              <a:rPr sz="3200" spc="-5" dirty="0">
                <a:latin typeface="Comic Sans MS"/>
                <a:cs typeface="Comic Sans MS"/>
              </a:rPr>
              <a:t>women is</a:t>
            </a:r>
            <a:r>
              <a:rPr sz="3200" spc="-60" dirty="0">
                <a:latin typeface="Comic Sans MS"/>
                <a:cs typeface="Comic Sans MS"/>
              </a:rPr>
              <a:t> </a:t>
            </a:r>
            <a:r>
              <a:rPr sz="3200" dirty="0">
                <a:latin typeface="Comic Sans MS"/>
                <a:cs typeface="Comic Sans MS"/>
              </a:rPr>
              <a:t>similar.</a:t>
            </a:r>
            <a:endParaRPr sz="3200">
              <a:latin typeface="Comic Sans MS"/>
              <a:cs typeface="Comic Sans MS"/>
            </a:endParaRP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0" y="0"/>
            <a:ext cx="9144000" cy="6754636"/>
          </a:xfrm>
          <a:prstGeom prst="rect">
            <a:avLst/>
          </a:prstGeom>
          <a:blipFill>
            <a:blip r:embed="rId2" cstate="print"/>
            <a:stretch>
              <a:fillRect/>
            </a:stretch>
          </a:blipFill>
        </p:spPr>
        <p:txBody>
          <a:bodyPr wrap="square" lIns="0" tIns="0" rIns="0" bIns="0" rtlCol="0"/>
          <a:lstStyle/>
          <a:p>
            <a:endParaRP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1322783" y="104827"/>
            <a:ext cx="6336126" cy="638082"/>
          </a:xfrm>
          <a:prstGeom prst="rect">
            <a:avLst/>
          </a:prstGeom>
          <a:blipFill>
            <a:blip r:embed="rId2" cstate="print"/>
            <a:stretch>
              <a:fillRect/>
            </a:stretch>
          </a:blipFill>
        </p:spPr>
        <p:txBody>
          <a:bodyPr wrap="square" lIns="0" tIns="0" rIns="0" bIns="0" rtlCol="0"/>
          <a:lstStyle/>
          <a:p>
            <a:endParaRPr/>
          </a:p>
        </p:txBody>
      </p:sp>
      <p:grpSp>
        <p:nvGrpSpPr>
          <p:cNvPr id="3" name="object 4"/>
          <p:cNvGrpSpPr/>
          <p:nvPr/>
        </p:nvGrpSpPr>
        <p:grpSpPr>
          <a:xfrm>
            <a:off x="3498341" y="1142998"/>
            <a:ext cx="5600065" cy="5715000"/>
            <a:chOff x="3498341" y="1142998"/>
            <a:chExt cx="5600065" cy="5715000"/>
          </a:xfrm>
        </p:grpSpPr>
        <p:sp>
          <p:nvSpPr>
            <p:cNvPr id="5" name="object 5"/>
            <p:cNvSpPr/>
            <p:nvPr/>
          </p:nvSpPr>
          <p:spPr>
            <a:xfrm>
              <a:off x="4343399" y="1142998"/>
              <a:ext cx="4754879" cy="5714998"/>
            </a:xfrm>
            <a:prstGeom prst="rect">
              <a:avLst/>
            </a:prstGeom>
            <a:blipFill>
              <a:blip r:embed="rId3" cstate="print"/>
              <a:stretch>
                <a:fillRect/>
              </a:stretch>
            </a:blipFill>
          </p:spPr>
          <p:txBody>
            <a:bodyPr wrap="square" lIns="0" tIns="0" rIns="0" bIns="0" rtlCol="0"/>
            <a:lstStyle/>
            <a:p>
              <a:endParaRPr/>
            </a:p>
          </p:txBody>
        </p:sp>
        <p:sp>
          <p:nvSpPr>
            <p:cNvPr id="6" name="object 6"/>
            <p:cNvSpPr/>
            <p:nvPr/>
          </p:nvSpPr>
          <p:spPr>
            <a:xfrm>
              <a:off x="3498342" y="2431110"/>
              <a:ext cx="2141855" cy="3295650"/>
            </a:xfrm>
            <a:custGeom>
              <a:avLst/>
              <a:gdLst/>
              <a:ahLst/>
              <a:cxnLst/>
              <a:rect l="l" t="t" r="r" b="b"/>
              <a:pathLst>
                <a:path w="2141854" h="3295650">
                  <a:moveTo>
                    <a:pt x="1607947" y="85775"/>
                  </a:moveTo>
                  <a:lnTo>
                    <a:pt x="1465580" y="2463"/>
                  </a:lnTo>
                  <a:lnTo>
                    <a:pt x="1458379" y="0"/>
                  </a:lnTo>
                  <a:lnTo>
                    <a:pt x="1451063" y="469"/>
                  </a:lnTo>
                  <a:lnTo>
                    <a:pt x="1444459" y="3644"/>
                  </a:lnTo>
                  <a:lnTo>
                    <a:pt x="1439418" y="9321"/>
                  </a:lnTo>
                  <a:lnTo>
                    <a:pt x="1437017" y="16446"/>
                  </a:lnTo>
                  <a:lnTo>
                    <a:pt x="1437513" y="23723"/>
                  </a:lnTo>
                  <a:lnTo>
                    <a:pt x="1440662" y="30314"/>
                  </a:lnTo>
                  <a:lnTo>
                    <a:pt x="1446276" y="35356"/>
                  </a:lnTo>
                  <a:lnTo>
                    <a:pt x="1499679" y="66611"/>
                  </a:lnTo>
                  <a:lnTo>
                    <a:pt x="693420" y="65201"/>
                  </a:lnTo>
                  <a:lnTo>
                    <a:pt x="693420" y="103301"/>
                  </a:lnTo>
                  <a:lnTo>
                    <a:pt x="1499641" y="104711"/>
                  </a:lnTo>
                  <a:lnTo>
                    <a:pt x="1446149" y="135813"/>
                  </a:lnTo>
                  <a:lnTo>
                    <a:pt x="1440459" y="140804"/>
                  </a:lnTo>
                  <a:lnTo>
                    <a:pt x="1437271" y="147358"/>
                  </a:lnTo>
                  <a:lnTo>
                    <a:pt x="1436763" y="154660"/>
                  </a:lnTo>
                  <a:lnTo>
                    <a:pt x="1439164" y="161848"/>
                  </a:lnTo>
                  <a:lnTo>
                    <a:pt x="1444205" y="167474"/>
                  </a:lnTo>
                  <a:lnTo>
                    <a:pt x="1450797" y="170662"/>
                  </a:lnTo>
                  <a:lnTo>
                    <a:pt x="1458074" y="171157"/>
                  </a:lnTo>
                  <a:lnTo>
                    <a:pt x="1465199" y="168706"/>
                  </a:lnTo>
                  <a:lnTo>
                    <a:pt x="1575155" y="104825"/>
                  </a:lnTo>
                  <a:lnTo>
                    <a:pt x="1607947" y="85775"/>
                  </a:lnTo>
                  <a:close/>
                </a:path>
                <a:path w="2141854" h="3295650">
                  <a:moveTo>
                    <a:pt x="1760347" y="998651"/>
                  </a:moveTo>
                  <a:lnTo>
                    <a:pt x="1621663" y="909116"/>
                  </a:lnTo>
                  <a:lnTo>
                    <a:pt x="1614652" y="906360"/>
                  </a:lnTo>
                  <a:lnTo>
                    <a:pt x="1607375" y="906500"/>
                  </a:lnTo>
                  <a:lnTo>
                    <a:pt x="1600657" y="909396"/>
                  </a:lnTo>
                  <a:lnTo>
                    <a:pt x="1595374" y="914831"/>
                  </a:lnTo>
                  <a:lnTo>
                    <a:pt x="1592605" y="921842"/>
                  </a:lnTo>
                  <a:lnTo>
                    <a:pt x="1592745" y="929119"/>
                  </a:lnTo>
                  <a:lnTo>
                    <a:pt x="1595640" y="935837"/>
                  </a:lnTo>
                  <a:lnTo>
                    <a:pt x="1601089" y="941120"/>
                  </a:lnTo>
                  <a:lnTo>
                    <a:pt x="1653070" y="974763"/>
                  </a:lnTo>
                  <a:lnTo>
                    <a:pt x="84709" y="903401"/>
                  </a:lnTo>
                  <a:lnTo>
                    <a:pt x="82931" y="941501"/>
                  </a:lnTo>
                  <a:lnTo>
                    <a:pt x="1651393" y="1012736"/>
                  </a:lnTo>
                  <a:lnTo>
                    <a:pt x="1596517" y="1041450"/>
                  </a:lnTo>
                  <a:lnTo>
                    <a:pt x="1590598" y="1046251"/>
                  </a:lnTo>
                  <a:lnTo>
                    <a:pt x="1587131" y="1052677"/>
                  </a:lnTo>
                  <a:lnTo>
                    <a:pt x="1586344" y="1059942"/>
                  </a:lnTo>
                  <a:lnTo>
                    <a:pt x="1588516" y="1067231"/>
                  </a:lnTo>
                  <a:lnTo>
                    <a:pt x="1593253" y="1073073"/>
                  </a:lnTo>
                  <a:lnTo>
                    <a:pt x="1599666" y="1076528"/>
                  </a:lnTo>
                  <a:lnTo>
                    <a:pt x="1606918" y="1077328"/>
                  </a:lnTo>
                  <a:lnTo>
                    <a:pt x="1614170" y="1075232"/>
                  </a:lnTo>
                  <a:lnTo>
                    <a:pt x="1727377" y="1015923"/>
                  </a:lnTo>
                  <a:lnTo>
                    <a:pt x="1760347" y="998651"/>
                  </a:lnTo>
                  <a:close/>
                </a:path>
                <a:path w="2141854" h="3295650">
                  <a:moveTo>
                    <a:pt x="2108936" y="3229064"/>
                  </a:moveTo>
                  <a:lnTo>
                    <a:pt x="2103755" y="3229064"/>
                  </a:lnTo>
                  <a:lnTo>
                    <a:pt x="2033270" y="3229064"/>
                  </a:lnTo>
                  <a:lnTo>
                    <a:pt x="1979930" y="3260140"/>
                  </a:lnTo>
                  <a:lnTo>
                    <a:pt x="1974240" y="3265170"/>
                  </a:lnTo>
                  <a:lnTo>
                    <a:pt x="1971052" y="3271748"/>
                  </a:lnTo>
                  <a:lnTo>
                    <a:pt x="1970544" y="3279038"/>
                  </a:lnTo>
                  <a:lnTo>
                    <a:pt x="1972945" y="3286188"/>
                  </a:lnTo>
                  <a:lnTo>
                    <a:pt x="1977986" y="3291852"/>
                  </a:lnTo>
                  <a:lnTo>
                    <a:pt x="1984590" y="3295027"/>
                  </a:lnTo>
                  <a:lnTo>
                    <a:pt x="1991906" y="3295510"/>
                  </a:lnTo>
                  <a:lnTo>
                    <a:pt x="1999107" y="3293059"/>
                  </a:lnTo>
                  <a:lnTo>
                    <a:pt x="2108936" y="3229064"/>
                  </a:lnTo>
                  <a:close/>
                </a:path>
                <a:path w="2141854" h="3295650">
                  <a:moveTo>
                    <a:pt x="2141601" y="3210039"/>
                  </a:moveTo>
                  <a:lnTo>
                    <a:pt x="1999234" y="3126790"/>
                  </a:lnTo>
                  <a:lnTo>
                    <a:pt x="1992033" y="3124327"/>
                  </a:lnTo>
                  <a:lnTo>
                    <a:pt x="1984717" y="3124797"/>
                  </a:lnTo>
                  <a:lnTo>
                    <a:pt x="1978113" y="3127972"/>
                  </a:lnTo>
                  <a:lnTo>
                    <a:pt x="1973072" y="3133648"/>
                  </a:lnTo>
                  <a:lnTo>
                    <a:pt x="1970671" y="3140773"/>
                  </a:lnTo>
                  <a:lnTo>
                    <a:pt x="1971154" y="3148050"/>
                  </a:lnTo>
                  <a:lnTo>
                    <a:pt x="1974316" y="3154642"/>
                  </a:lnTo>
                  <a:lnTo>
                    <a:pt x="1979930" y="3159696"/>
                  </a:lnTo>
                  <a:lnTo>
                    <a:pt x="2033358" y="3190913"/>
                  </a:lnTo>
                  <a:lnTo>
                    <a:pt x="0" y="3189401"/>
                  </a:lnTo>
                  <a:lnTo>
                    <a:pt x="0" y="3227501"/>
                  </a:lnTo>
                  <a:lnTo>
                    <a:pt x="2033358" y="3229013"/>
                  </a:lnTo>
                  <a:lnTo>
                    <a:pt x="2103755" y="3229064"/>
                  </a:lnTo>
                  <a:lnTo>
                    <a:pt x="2109025" y="3229013"/>
                  </a:lnTo>
                  <a:lnTo>
                    <a:pt x="2141601" y="3210039"/>
                  </a:lnTo>
                  <a:close/>
                </a:path>
              </a:pathLst>
            </a:custGeom>
            <a:solidFill>
              <a:srgbClr val="6F2F9F"/>
            </a:solidFill>
          </p:spPr>
          <p:txBody>
            <a:bodyPr wrap="square" lIns="0" tIns="0" rIns="0" bIns="0" rtlCol="0"/>
            <a:lstStyle/>
            <a:p>
              <a:endParaRPr/>
            </a:p>
          </p:txBody>
        </p:sp>
      </p:grpSp>
      <p:sp>
        <p:nvSpPr>
          <p:cNvPr id="7" name="object 7"/>
          <p:cNvSpPr txBox="1"/>
          <p:nvPr/>
        </p:nvSpPr>
        <p:spPr>
          <a:xfrm>
            <a:off x="1907794" y="4903470"/>
            <a:ext cx="1533525" cy="1001394"/>
          </a:xfrm>
          <a:prstGeom prst="rect">
            <a:avLst/>
          </a:prstGeom>
        </p:spPr>
        <p:txBody>
          <a:bodyPr vert="horz" wrap="square" lIns="0" tIns="12700" rIns="0" bIns="0" rtlCol="0">
            <a:spAutoFit/>
          </a:bodyPr>
          <a:lstStyle/>
          <a:p>
            <a:pPr marL="12700">
              <a:lnSpc>
                <a:spcPct val="100000"/>
              </a:lnSpc>
              <a:spcBef>
                <a:spcPts val="100"/>
              </a:spcBef>
            </a:pPr>
            <a:r>
              <a:rPr sz="2400" b="1" spc="-5" dirty="0">
                <a:latin typeface="Arial"/>
                <a:cs typeface="Arial"/>
              </a:rPr>
              <a:t>Cystitis</a:t>
            </a:r>
            <a:endParaRPr sz="2400">
              <a:latin typeface="Arial"/>
              <a:cs typeface="Arial"/>
            </a:endParaRPr>
          </a:p>
          <a:p>
            <a:pPr marL="165100">
              <a:lnSpc>
                <a:spcPct val="100000"/>
              </a:lnSpc>
              <a:spcBef>
                <a:spcPts val="1920"/>
              </a:spcBef>
            </a:pPr>
            <a:r>
              <a:rPr sz="2400" b="1" spc="-5" dirty="0">
                <a:latin typeface="Arial"/>
                <a:cs typeface="Arial"/>
              </a:rPr>
              <a:t>Urethri</a:t>
            </a:r>
            <a:r>
              <a:rPr sz="2400" b="1" dirty="0">
                <a:latin typeface="Arial"/>
                <a:cs typeface="Arial"/>
              </a:rPr>
              <a:t>t</a:t>
            </a:r>
            <a:r>
              <a:rPr sz="2400" b="1" spc="-5" dirty="0">
                <a:latin typeface="Arial"/>
                <a:cs typeface="Arial"/>
              </a:rPr>
              <a:t>is</a:t>
            </a:r>
            <a:endParaRPr sz="2400">
              <a:latin typeface="Arial"/>
              <a:cs typeface="Arial"/>
            </a:endParaRPr>
          </a:p>
        </p:txBody>
      </p:sp>
      <p:sp>
        <p:nvSpPr>
          <p:cNvPr id="8" name="object 8"/>
          <p:cNvSpPr/>
          <p:nvPr/>
        </p:nvSpPr>
        <p:spPr>
          <a:xfrm>
            <a:off x="1828800" y="2514600"/>
            <a:ext cx="228600" cy="609600"/>
          </a:xfrm>
          <a:custGeom>
            <a:avLst/>
            <a:gdLst/>
            <a:ahLst/>
            <a:cxnLst/>
            <a:rect l="l" t="t" r="r" b="b"/>
            <a:pathLst>
              <a:path w="228600" h="609600">
                <a:moveTo>
                  <a:pt x="228600" y="609600"/>
                </a:moveTo>
                <a:lnTo>
                  <a:pt x="184112" y="608105"/>
                </a:lnTo>
                <a:lnTo>
                  <a:pt x="147780" y="604027"/>
                </a:lnTo>
                <a:lnTo>
                  <a:pt x="123283" y="597973"/>
                </a:lnTo>
                <a:lnTo>
                  <a:pt x="114300" y="590550"/>
                </a:lnTo>
                <a:lnTo>
                  <a:pt x="114300" y="323850"/>
                </a:lnTo>
                <a:lnTo>
                  <a:pt x="105316" y="316426"/>
                </a:lnTo>
                <a:lnTo>
                  <a:pt x="80819" y="310372"/>
                </a:lnTo>
                <a:lnTo>
                  <a:pt x="44487" y="306294"/>
                </a:lnTo>
                <a:lnTo>
                  <a:pt x="0" y="304800"/>
                </a:lnTo>
                <a:lnTo>
                  <a:pt x="44487" y="303305"/>
                </a:lnTo>
                <a:lnTo>
                  <a:pt x="80819" y="299227"/>
                </a:lnTo>
                <a:lnTo>
                  <a:pt x="105316" y="293173"/>
                </a:lnTo>
                <a:lnTo>
                  <a:pt x="114300" y="285750"/>
                </a:lnTo>
                <a:lnTo>
                  <a:pt x="114300" y="19050"/>
                </a:lnTo>
                <a:lnTo>
                  <a:pt x="123283" y="11626"/>
                </a:lnTo>
                <a:lnTo>
                  <a:pt x="147780" y="5572"/>
                </a:lnTo>
                <a:lnTo>
                  <a:pt x="184112" y="1494"/>
                </a:lnTo>
                <a:lnTo>
                  <a:pt x="228600" y="0"/>
                </a:lnTo>
              </a:path>
            </a:pathLst>
          </a:custGeom>
          <a:ln w="64008">
            <a:solidFill>
              <a:srgbClr val="497DBA"/>
            </a:solidFill>
          </a:ln>
        </p:spPr>
        <p:txBody>
          <a:bodyPr wrap="square" lIns="0" tIns="0" rIns="0" bIns="0" rtlCol="0"/>
          <a:lstStyle/>
          <a:p>
            <a:endParaRPr/>
          </a:p>
        </p:txBody>
      </p:sp>
      <p:sp>
        <p:nvSpPr>
          <p:cNvPr id="9" name="object 9"/>
          <p:cNvSpPr/>
          <p:nvPr/>
        </p:nvSpPr>
        <p:spPr>
          <a:xfrm>
            <a:off x="1676400" y="5105400"/>
            <a:ext cx="228600" cy="609600"/>
          </a:xfrm>
          <a:custGeom>
            <a:avLst/>
            <a:gdLst/>
            <a:ahLst/>
            <a:cxnLst/>
            <a:rect l="l" t="t" r="r" b="b"/>
            <a:pathLst>
              <a:path w="228600" h="609600">
                <a:moveTo>
                  <a:pt x="228600" y="609600"/>
                </a:moveTo>
                <a:lnTo>
                  <a:pt x="184112" y="608102"/>
                </a:lnTo>
                <a:lnTo>
                  <a:pt x="147780" y="604018"/>
                </a:lnTo>
                <a:lnTo>
                  <a:pt x="123283" y="597962"/>
                </a:lnTo>
                <a:lnTo>
                  <a:pt x="114300" y="590550"/>
                </a:lnTo>
                <a:lnTo>
                  <a:pt x="114300" y="323850"/>
                </a:lnTo>
                <a:lnTo>
                  <a:pt x="105316" y="316426"/>
                </a:lnTo>
                <a:lnTo>
                  <a:pt x="80819" y="310372"/>
                </a:lnTo>
                <a:lnTo>
                  <a:pt x="44487" y="306294"/>
                </a:lnTo>
                <a:lnTo>
                  <a:pt x="0" y="304800"/>
                </a:lnTo>
                <a:lnTo>
                  <a:pt x="44487" y="303305"/>
                </a:lnTo>
                <a:lnTo>
                  <a:pt x="80819" y="299227"/>
                </a:lnTo>
                <a:lnTo>
                  <a:pt x="105316" y="293173"/>
                </a:lnTo>
                <a:lnTo>
                  <a:pt x="114300" y="285750"/>
                </a:lnTo>
                <a:lnTo>
                  <a:pt x="114300" y="19050"/>
                </a:lnTo>
                <a:lnTo>
                  <a:pt x="123283" y="11626"/>
                </a:lnTo>
                <a:lnTo>
                  <a:pt x="147780" y="5572"/>
                </a:lnTo>
                <a:lnTo>
                  <a:pt x="184112" y="1494"/>
                </a:lnTo>
                <a:lnTo>
                  <a:pt x="228600" y="0"/>
                </a:lnTo>
              </a:path>
            </a:pathLst>
          </a:custGeom>
          <a:ln w="64008">
            <a:solidFill>
              <a:srgbClr val="497DBA"/>
            </a:solidFill>
          </a:ln>
        </p:spPr>
        <p:txBody>
          <a:bodyPr wrap="square" lIns="0" tIns="0" rIns="0" bIns="0" rtlCol="0"/>
          <a:lstStyle/>
          <a:p>
            <a:endParaRPr/>
          </a:p>
        </p:txBody>
      </p:sp>
      <p:sp>
        <p:nvSpPr>
          <p:cNvPr id="18" name="object 18"/>
          <p:cNvSpPr txBox="1"/>
          <p:nvPr/>
        </p:nvSpPr>
        <p:spPr>
          <a:xfrm>
            <a:off x="78739" y="5132070"/>
            <a:ext cx="1496695" cy="391160"/>
          </a:xfrm>
          <a:prstGeom prst="rect">
            <a:avLst/>
          </a:prstGeom>
        </p:spPr>
        <p:txBody>
          <a:bodyPr vert="horz" wrap="square" lIns="0" tIns="12700" rIns="0" bIns="0" rtlCol="0">
            <a:spAutoFit/>
          </a:bodyPr>
          <a:lstStyle/>
          <a:p>
            <a:pPr marL="12700">
              <a:lnSpc>
                <a:spcPct val="100000"/>
              </a:lnSpc>
              <a:spcBef>
                <a:spcPts val="100"/>
              </a:spcBef>
            </a:pPr>
            <a:r>
              <a:rPr sz="2400" b="1" dirty="0">
                <a:solidFill>
                  <a:srgbClr val="FF0000"/>
                </a:solidFill>
                <a:latin typeface="Arial"/>
                <a:cs typeface="Arial"/>
              </a:rPr>
              <a:t>Lower</a:t>
            </a:r>
            <a:r>
              <a:rPr sz="2400" b="1" spc="-100" dirty="0">
                <a:solidFill>
                  <a:srgbClr val="FF0000"/>
                </a:solidFill>
                <a:latin typeface="Arial"/>
                <a:cs typeface="Arial"/>
              </a:rPr>
              <a:t> </a:t>
            </a:r>
            <a:r>
              <a:rPr sz="2400" b="1" spc="-5" dirty="0">
                <a:solidFill>
                  <a:srgbClr val="FF0000"/>
                </a:solidFill>
                <a:latin typeface="Arial"/>
                <a:cs typeface="Arial"/>
              </a:rPr>
              <a:t>UTI</a:t>
            </a:r>
            <a:endParaRPr sz="2400">
              <a:latin typeface="Arial"/>
              <a:cs typeface="Arial"/>
            </a:endParaRPr>
          </a:p>
        </p:txBody>
      </p:sp>
      <p:sp>
        <p:nvSpPr>
          <p:cNvPr id="19" name="object 19"/>
          <p:cNvSpPr txBox="1"/>
          <p:nvPr/>
        </p:nvSpPr>
        <p:spPr>
          <a:xfrm>
            <a:off x="78739" y="2312034"/>
            <a:ext cx="4103370" cy="1746250"/>
          </a:xfrm>
          <a:prstGeom prst="rect">
            <a:avLst/>
          </a:prstGeom>
        </p:spPr>
        <p:txBody>
          <a:bodyPr vert="horz" wrap="square" lIns="0" tIns="12700" rIns="0" bIns="0" rtlCol="0">
            <a:spAutoFit/>
          </a:bodyPr>
          <a:lstStyle/>
          <a:p>
            <a:pPr marL="1993900">
              <a:lnSpc>
                <a:spcPct val="100000"/>
              </a:lnSpc>
              <a:spcBef>
                <a:spcPts val="100"/>
              </a:spcBef>
            </a:pPr>
            <a:r>
              <a:rPr sz="2400" b="1" spc="-5" dirty="0">
                <a:latin typeface="Arial"/>
                <a:cs typeface="Arial"/>
              </a:rPr>
              <a:t>Pyelonephritis</a:t>
            </a:r>
            <a:endParaRPr sz="2400">
              <a:latin typeface="Arial"/>
              <a:cs typeface="Arial"/>
            </a:endParaRPr>
          </a:p>
          <a:p>
            <a:pPr marL="12700">
              <a:lnSpc>
                <a:spcPct val="100000"/>
              </a:lnSpc>
              <a:spcBef>
                <a:spcPts val="120"/>
              </a:spcBef>
            </a:pPr>
            <a:r>
              <a:rPr sz="2400" b="1" spc="-5" dirty="0">
                <a:solidFill>
                  <a:srgbClr val="FF0000"/>
                </a:solidFill>
                <a:latin typeface="Arial"/>
                <a:cs typeface="Arial"/>
              </a:rPr>
              <a:t>Upper UTI</a:t>
            </a:r>
            <a:endParaRPr sz="2400">
              <a:latin typeface="Arial"/>
              <a:cs typeface="Arial"/>
            </a:endParaRPr>
          </a:p>
          <a:p>
            <a:pPr marL="1917700">
              <a:lnSpc>
                <a:spcPct val="100000"/>
              </a:lnSpc>
              <a:spcBef>
                <a:spcPts val="120"/>
              </a:spcBef>
            </a:pPr>
            <a:r>
              <a:rPr sz="2400" b="1" dirty="0">
                <a:latin typeface="Arial"/>
                <a:cs typeface="Arial"/>
              </a:rPr>
              <a:t>Ureteritis</a:t>
            </a:r>
            <a:endParaRPr sz="2400">
              <a:latin typeface="Arial"/>
              <a:cs typeface="Arial"/>
            </a:endParaRPr>
          </a:p>
          <a:p>
            <a:pPr marL="12700">
              <a:lnSpc>
                <a:spcPct val="100000"/>
              </a:lnSpc>
              <a:spcBef>
                <a:spcPts val="1305"/>
              </a:spcBef>
            </a:pPr>
            <a:r>
              <a:rPr sz="2800" b="1" spc="-15" dirty="0">
                <a:latin typeface="Arial"/>
                <a:cs typeface="Arial"/>
              </a:rPr>
              <a:t>Vesico-ureteral</a:t>
            </a:r>
            <a:r>
              <a:rPr sz="2800" b="1" spc="20" dirty="0">
                <a:latin typeface="Arial"/>
                <a:cs typeface="Arial"/>
              </a:rPr>
              <a:t> </a:t>
            </a:r>
            <a:r>
              <a:rPr sz="2800" b="1" spc="-5" dirty="0">
                <a:latin typeface="Arial"/>
                <a:cs typeface="Arial"/>
              </a:rPr>
              <a:t>Reflux</a:t>
            </a:r>
            <a:endParaRPr sz="2800">
              <a:latin typeface="Arial"/>
              <a:cs typeface="Arial"/>
            </a:endParaRPr>
          </a:p>
        </p:txBody>
      </p:sp>
      <p:grpSp>
        <p:nvGrpSpPr>
          <p:cNvPr id="4" name="object 20"/>
          <p:cNvGrpSpPr/>
          <p:nvPr/>
        </p:nvGrpSpPr>
        <p:grpSpPr>
          <a:xfrm>
            <a:off x="3962272" y="952498"/>
            <a:ext cx="5182235" cy="5905500"/>
            <a:chOff x="3962272" y="952498"/>
            <a:chExt cx="5182235" cy="5905500"/>
          </a:xfrm>
        </p:grpSpPr>
        <p:sp>
          <p:nvSpPr>
            <p:cNvPr id="21" name="object 21"/>
            <p:cNvSpPr/>
            <p:nvPr/>
          </p:nvSpPr>
          <p:spPr>
            <a:xfrm>
              <a:off x="4190999" y="952498"/>
              <a:ext cx="4952999" cy="5905499"/>
            </a:xfrm>
            <a:prstGeom prst="rect">
              <a:avLst/>
            </a:prstGeom>
            <a:blipFill>
              <a:blip r:embed="rId4" cstate="print"/>
              <a:stretch>
                <a:fillRect/>
              </a:stretch>
            </a:blipFill>
          </p:spPr>
          <p:txBody>
            <a:bodyPr wrap="square" lIns="0" tIns="0" rIns="0" bIns="0" rtlCol="0"/>
            <a:lstStyle/>
            <a:p>
              <a:endParaRPr/>
            </a:p>
          </p:txBody>
        </p:sp>
        <p:sp>
          <p:nvSpPr>
            <p:cNvPr id="22" name="object 22"/>
            <p:cNvSpPr/>
            <p:nvPr/>
          </p:nvSpPr>
          <p:spPr>
            <a:xfrm>
              <a:off x="3962272" y="3842004"/>
              <a:ext cx="2896235" cy="664210"/>
            </a:xfrm>
            <a:custGeom>
              <a:avLst/>
              <a:gdLst/>
              <a:ahLst/>
              <a:cxnLst/>
              <a:rect l="l" t="t" r="r" b="b"/>
              <a:pathLst>
                <a:path w="2896234" h="664210">
                  <a:moveTo>
                    <a:pt x="2648600" y="507980"/>
                  </a:moveTo>
                  <a:lnTo>
                    <a:pt x="2520061" y="581914"/>
                  </a:lnTo>
                  <a:lnTo>
                    <a:pt x="2506858" y="593500"/>
                  </a:lnTo>
                  <a:lnTo>
                    <a:pt x="2499407" y="608695"/>
                  </a:lnTo>
                  <a:lnTo>
                    <a:pt x="2498218" y="625580"/>
                  </a:lnTo>
                  <a:lnTo>
                    <a:pt x="2503804" y="642239"/>
                  </a:lnTo>
                  <a:lnTo>
                    <a:pt x="2515391" y="655441"/>
                  </a:lnTo>
                  <a:lnTo>
                    <a:pt x="2530586" y="662892"/>
                  </a:lnTo>
                  <a:lnTo>
                    <a:pt x="2547471" y="664081"/>
                  </a:lnTo>
                  <a:lnTo>
                    <a:pt x="2564129" y="658495"/>
                  </a:lnTo>
                  <a:lnTo>
                    <a:pt x="2820198" y="511302"/>
                  </a:lnTo>
                  <a:lnTo>
                    <a:pt x="2807716" y="511302"/>
                  </a:lnTo>
                  <a:lnTo>
                    <a:pt x="2691383" y="509270"/>
                  </a:lnTo>
                  <a:lnTo>
                    <a:pt x="2648600" y="507980"/>
                  </a:lnTo>
                  <a:close/>
                </a:path>
                <a:path w="2896234" h="664210">
                  <a:moveTo>
                    <a:pt x="2720512" y="466618"/>
                  </a:moveTo>
                  <a:lnTo>
                    <a:pt x="2648600" y="507980"/>
                  </a:lnTo>
                  <a:lnTo>
                    <a:pt x="2691383" y="509270"/>
                  </a:lnTo>
                  <a:lnTo>
                    <a:pt x="2807716" y="511302"/>
                  </a:lnTo>
                  <a:lnTo>
                    <a:pt x="2807786" y="505206"/>
                  </a:lnTo>
                  <a:lnTo>
                    <a:pt x="2785745" y="505206"/>
                  </a:lnTo>
                  <a:lnTo>
                    <a:pt x="2720512" y="466618"/>
                  </a:lnTo>
                  <a:close/>
                </a:path>
                <a:path w="2896234" h="664210">
                  <a:moveTo>
                    <a:pt x="2549933" y="267019"/>
                  </a:moveTo>
                  <a:lnTo>
                    <a:pt x="2533015" y="268017"/>
                  </a:lnTo>
                  <a:lnTo>
                    <a:pt x="2517715" y="275278"/>
                  </a:lnTo>
                  <a:lnTo>
                    <a:pt x="2505964" y="288290"/>
                  </a:lnTo>
                  <a:lnTo>
                    <a:pt x="2500187" y="304899"/>
                  </a:lnTo>
                  <a:lnTo>
                    <a:pt x="2501185" y="321818"/>
                  </a:lnTo>
                  <a:lnTo>
                    <a:pt x="2640607" y="419351"/>
                  </a:lnTo>
                  <a:lnTo>
                    <a:pt x="2761106" y="422402"/>
                  </a:lnTo>
                  <a:lnTo>
                    <a:pt x="2808731" y="422910"/>
                  </a:lnTo>
                  <a:lnTo>
                    <a:pt x="2807716" y="511302"/>
                  </a:lnTo>
                  <a:lnTo>
                    <a:pt x="2820198" y="511302"/>
                  </a:lnTo>
                  <a:lnTo>
                    <a:pt x="2895980" y="467741"/>
                  </a:lnTo>
                  <a:lnTo>
                    <a:pt x="2566543" y="272796"/>
                  </a:lnTo>
                  <a:lnTo>
                    <a:pt x="2549933" y="267019"/>
                  </a:lnTo>
                  <a:close/>
                </a:path>
                <a:path w="2896234" h="664210">
                  <a:moveTo>
                    <a:pt x="1404209" y="262987"/>
                  </a:moveTo>
                  <a:lnTo>
                    <a:pt x="1404619" y="266192"/>
                  </a:lnTo>
                  <a:lnTo>
                    <a:pt x="1404874" y="268859"/>
                  </a:lnTo>
                  <a:lnTo>
                    <a:pt x="1405509" y="271526"/>
                  </a:lnTo>
                  <a:lnTo>
                    <a:pt x="1408556" y="281559"/>
                  </a:lnTo>
                  <a:lnTo>
                    <a:pt x="1409573" y="284099"/>
                  </a:lnTo>
                  <a:lnTo>
                    <a:pt x="1410842" y="286385"/>
                  </a:lnTo>
                  <a:lnTo>
                    <a:pt x="1413382" y="291338"/>
                  </a:lnTo>
                  <a:lnTo>
                    <a:pt x="1414399" y="293370"/>
                  </a:lnTo>
                  <a:lnTo>
                    <a:pt x="1415541" y="295275"/>
                  </a:lnTo>
                  <a:lnTo>
                    <a:pt x="1416939" y="297053"/>
                  </a:lnTo>
                  <a:lnTo>
                    <a:pt x="1420494" y="302006"/>
                  </a:lnTo>
                  <a:lnTo>
                    <a:pt x="1456181" y="332613"/>
                  </a:lnTo>
                  <a:lnTo>
                    <a:pt x="1501648" y="355600"/>
                  </a:lnTo>
                  <a:lnTo>
                    <a:pt x="1543685" y="371094"/>
                  </a:lnTo>
                  <a:lnTo>
                    <a:pt x="1591437" y="385699"/>
                  </a:lnTo>
                  <a:lnTo>
                    <a:pt x="1645539" y="399669"/>
                  </a:lnTo>
                  <a:lnTo>
                    <a:pt x="1705990" y="413004"/>
                  </a:lnTo>
                  <a:lnTo>
                    <a:pt x="1749425" y="421513"/>
                  </a:lnTo>
                  <a:lnTo>
                    <a:pt x="1819021" y="433959"/>
                  </a:lnTo>
                  <a:lnTo>
                    <a:pt x="1893824" y="445516"/>
                  </a:lnTo>
                  <a:lnTo>
                    <a:pt x="1946148" y="452882"/>
                  </a:lnTo>
                  <a:lnTo>
                    <a:pt x="2000503" y="459867"/>
                  </a:lnTo>
                  <a:lnTo>
                    <a:pt x="2114677" y="472821"/>
                  </a:lnTo>
                  <a:lnTo>
                    <a:pt x="2174240" y="478663"/>
                  </a:lnTo>
                  <a:lnTo>
                    <a:pt x="2297556" y="489204"/>
                  </a:lnTo>
                  <a:lnTo>
                    <a:pt x="2425446" y="497840"/>
                  </a:lnTo>
                  <a:lnTo>
                    <a:pt x="2557018" y="504698"/>
                  </a:lnTo>
                  <a:lnTo>
                    <a:pt x="2648600" y="507980"/>
                  </a:lnTo>
                  <a:lnTo>
                    <a:pt x="2720512" y="466618"/>
                  </a:lnTo>
                  <a:lnTo>
                    <a:pt x="2640607" y="419351"/>
                  </a:lnTo>
                  <a:lnTo>
                    <a:pt x="2561208" y="416433"/>
                  </a:lnTo>
                  <a:lnTo>
                    <a:pt x="2431034" y="409702"/>
                  </a:lnTo>
                  <a:lnTo>
                    <a:pt x="2304541" y="401066"/>
                  </a:lnTo>
                  <a:lnTo>
                    <a:pt x="2182876" y="390779"/>
                  </a:lnTo>
                  <a:lnTo>
                    <a:pt x="2067178" y="378714"/>
                  </a:lnTo>
                  <a:lnTo>
                    <a:pt x="2011806" y="372237"/>
                  </a:lnTo>
                  <a:lnTo>
                    <a:pt x="1958466" y="365379"/>
                  </a:lnTo>
                  <a:lnTo>
                    <a:pt x="1857628" y="350647"/>
                  </a:lnTo>
                  <a:lnTo>
                    <a:pt x="1810765" y="342773"/>
                  </a:lnTo>
                  <a:lnTo>
                    <a:pt x="1766189" y="334772"/>
                  </a:lnTo>
                  <a:lnTo>
                    <a:pt x="1724278" y="326517"/>
                  </a:lnTo>
                  <a:lnTo>
                    <a:pt x="1666748" y="313817"/>
                  </a:lnTo>
                  <a:lnTo>
                    <a:pt x="1615693" y="300736"/>
                  </a:lnTo>
                  <a:lnTo>
                    <a:pt x="1572132" y="287401"/>
                  </a:lnTo>
                  <a:lnTo>
                    <a:pt x="1527428" y="270383"/>
                  </a:lnTo>
                  <a:lnTo>
                    <a:pt x="1521055" y="267335"/>
                  </a:lnTo>
                  <a:lnTo>
                    <a:pt x="1407540" y="267335"/>
                  </a:lnTo>
                  <a:lnTo>
                    <a:pt x="1407066" y="266573"/>
                  </a:lnTo>
                  <a:lnTo>
                    <a:pt x="1406652" y="266573"/>
                  </a:lnTo>
                  <a:lnTo>
                    <a:pt x="1405352" y="264160"/>
                  </a:lnTo>
                  <a:lnTo>
                    <a:pt x="1405127" y="264160"/>
                  </a:lnTo>
                  <a:lnTo>
                    <a:pt x="1405015" y="263793"/>
                  </a:lnTo>
                  <a:lnTo>
                    <a:pt x="1404209" y="262987"/>
                  </a:lnTo>
                  <a:close/>
                </a:path>
                <a:path w="2896234" h="664210">
                  <a:moveTo>
                    <a:pt x="2786126" y="428879"/>
                  </a:moveTo>
                  <a:lnTo>
                    <a:pt x="2720512" y="466618"/>
                  </a:lnTo>
                  <a:lnTo>
                    <a:pt x="2785745" y="505206"/>
                  </a:lnTo>
                  <a:lnTo>
                    <a:pt x="2786126" y="428879"/>
                  </a:lnTo>
                  <a:close/>
                </a:path>
                <a:path w="2896234" h="664210">
                  <a:moveTo>
                    <a:pt x="2808663" y="428879"/>
                  </a:moveTo>
                  <a:lnTo>
                    <a:pt x="2786126" y="428879"/>
                  </a:lnTo>
                  <a:lnTo>
                    <a:pt x="2785745" y="505206"/>
                  </a:lnTo>
                  <a:lnTo>
                    <a:pt x="2807786" y="505206"/>
                  </a:lnTo>
                  <a:lnTo>
                    <a:pt x="2808663" y="428879"/>
                  </a:lnTo>
                  <a:close/>
                </a:path>
                <a:path w="2896234" h="664210">
                  <a:moveTo>
                    <a:pt x="2640607" y="419351"/>
                  </a:moveTo>
                  <a:lnTo>
                    <a:pt x="2720512" y="466618"/>
                  </a:lnTo>
                  <a:lnTo>
                    <a:pt x="2786126" y="428879"/>
                  </a:lnTo>
                  <a:lnTo>
                    <a:pt x="2808663" y="428879"/>
                  </a:lnTo>
                  <a:lnTo>
                    <a:pt x="2808731" y="422910"/>
                  </a:lnTo>
                  <a:lnTo>
                    <a:pt x="2761106" y="422402"/>
                  </a:lnTo>
                  <a:lnTo>
                    <a:pt x="2640607" y="419351"/>
                  </a:lnTo>
                  <a:close/>
                </a:path>
                <a:path w="2896234" h="664210">
                  <a:moveTo>
                    <a:pt x="1500804" y="256286"/>
                  </a:moveTo>
                  <a:lnTo>
                    <a:pt x="1403477" y="256286"/>
                  </a:lnTo>
                  <a:lnTo>
                    <a:pt x="1404588" y="261585"/>
                  </a:lnTo>
                  <a:lnTo>
                    <a:pt x="1405828" y="264582"/>
                  </a:lnTo>
                  <a:lnTo>
                    <a:pt x="1406043" y="264928"/>
                  </a:lnTo>
                  <a:lnTo>
                    <a:pt x="1407414" y="266573"/>
                  </a:lnTo>
                  <a:lnTo>
                    <a:pt x="1407540" y="267335"/>
                  </a:lnTo>
                  <a:lnTo>
                    <a:pt x="1521055" y="267335"/>
                  </a:lnTo>
                  <a:lnTo>
                    <a:pt x="1518665" y="266192"/>
                  </a:lnTo>
                  <a:lnTo>
                    <a:pt x="1509914" y="261585"/>
                  </a:lnTo>
                  <a:lnTo>
                    <a:pt x="1504568" y="258699"/>
                  </a:lnTo>
                  <a:lnTo>
                    <a:pt x="1500804" y="256286"/>
                  </a:lnTo>
                  <a:close/>
                </a:path>
                <a:path w="2896234" h="664210">
                  <a:moveTo>
                    <a:pt x="1405318" y="264096"/>
                  </a:moveTo>
                  <a:lnTo>
                    <a:pt x="1406652" y="266573"/>
                  </a:lnTo>
                  <a:lnTo>
                    <a:pt x="1405900" y="264756"/>
                  </a:lnTo>
                  <a:lnTo>
                    <a:pt x="1405318" y="264096"/>
                  </a:lnTo>
                  <a:close/>
                </a:path>
                <a:path w="2896234" h="664210">
                  <a:moveTo>
                    <a:pt x="1405900" y="264756"/>
                  </a:moveTo>
                  <a:lnTo>
                    <a:pt x="1406652" y="266573"/>
                  </a:lnTo>
                  <a:lnTo>
                    <a:pt x="1407066" y="266573"/>
                  </a:lnTo>
                  <a:lnTo>
                    <a:pt x="1406043" y="264928"/>
                  </a:lnTo>
                  <a:lnTo>
                    <a:pt x="1405900" y="264756"/>
                  </a:lnTo>
                  <a:close/>
                </a:path>
                <a:path w="2896234" h="664210">
                  <a:moveTo>
                    <a:pt x="1405828" y="264582"/>
                  </a:moveTo>
                  <a:lnTo>
                    <a:pt x="1405900" y="264756"/>
                  </a:lnTo>
                  <a:lnTo>
                    <a:pt x="1406043" y="264928"/>
                  </a:lnTo>
                  <a:lnTo>
                    <a:pt x="1405828" y="264582"/>
                  </a:lnTo>
                  <a:close/>
                </a:path>
                <a:path w="2896234" h="664210">
                  <a:moveTo>
                    <a:pt x="1404905" y="263099"/>
                  </a:moveTo>
                  <a:lnTo>
                    <a:pt x="1404984" y="263476"/>
                  </a:lnTo>
                  <a:lnTo>
                    <a:pt x="1405318" y="264096"/>
                  </a:lnTo>
                  <a:lnTo>
                    <a:pt x="1405509" y="264287"/>
                  </a:lnTo>
                  <a:lnTo>
                    <a:pt x="1405900" y="264756"/>
                  </a:lnTo>
                  <a:lnTo>
                    <a:pt x="1405828" y="264582"/>
                  </a:lnTo>
                  <a:lnTo>
                    <a:pt x="1404905" y="263099"/>
                  </a:lnTo>
                  <a:close/>
                </a:path>
                <a:path w="2896234" h="664210">
                  <a:moveTo>
                    <a:pt x="1404588" y="261585"/>
                  </a:moveTo>
                  <a:lnTo>
                    <a:pt x="1404836" y="262769"/>
                  </a:lnTo>
                  <a:lnTo>
                    <a:pt x="1404959" y="263186"/>
                  </a:lnTo>
                  <a:lnTo>
                    <a:pt x="1405828" y="264582"/>
                  </a:lnTo>
                  <a:lnTo>
                    <a:pt x="1404588" y="261585"/>
                  </a:lnTo>
                  <a:close/>
                </a:path>
                <a:path w="2896234" h="664210">
                  <a:moveTo>
                    <a:pt x="1405060" y="263838"/>
                  </a:moveTo>
                  <a:lnTo>
                    <a:pt x="1405127" y="264160"/>
                  </a:lnTo>
                  <a:lnTo>
                    <a:pt x="1405352" y="264160"/>
                  </a:lnTo>
                  <a:lnTo>
                    <a:pt x="1405060" y="263838"/>
                  </a:lnTo>
                  <a:close/>
                </a:path>
                <a:path w="2896234" h="664210">
                  <a:moveTo>
                    <a:pt x="1404984" y="263476"/>
                  </a:moveTo>
                  <a:lnTo>
                    <a:pt x="1405060" y="263838"/>
                  </a:lnTo>
                  <a:lnTo>
                    <a:pt x="1405318" y="264096"/>
                  </a:lnTo>
                  <a:lnTo>
                    <a:pt x="1404984" y="263476"/>
                  </a:lnTo>
                  <a:close/>
                </a:path>
                <a:path w="2896234" h="664210">
                  <a:moveTo>
                    <a:pt x="1404828" y="263186"/>
                  </a:moveTo>
                  <a:lnTo>
                    <a:pt x="1405015" y="263793"/>
                  </a:lnTo>
                  <a:lnTo>
                    <a:pt x="1404984" y="263476"/>
                  </a:lnTo>
                  <a:lnTo>
                    <a:pt x="1404828" y="263186"/>
                  </a:lnTo>
                  <a:close/>
                </a:path>
                <a:path w="2896234" h="664210">
                  <a:moveTo>
                    <a:pt x="1404049" y="261739"/>
                  </a:moveTo>
                  <a:lnTo>
                    <a:pt x="1404209" y="262987"/>
                  </a:lnTo>
                  <a:lnTo>
                    <a:pt x="1405015" y="263793"/>
                  </a:lnTo>
                  <a:lnTo>
                    <a:pt x="1404828" y="263186"/>
                  </a:lnTo>
                  <a:lnTo>
                    <a:pt x="1404049" y="261739"/>
                  </a:lnTo>
                  <a:close/>
                </a:path>
                <a:path w="2896234" h="664210">
                  <a:moveTo>
                    <a:pt x="1404700" y="262769"/>
                  </a:moveTo>
                  <a:lnTo>
                    <a:pt x="1404828" y="263186"/>
                  </a:lnTo>
                  <a:lnTo>
                    <a:pt x="1404984" y="263476"/>
                  </a:lnTo>
                  <a:lnTo>
                    <a:pt x="1404905" y="263099"/>
                  </a:lnTo>
                  <a:lnTo>
                    <a:pt x="1404700" y="262769"/>
                  </a:lnTo>
                  <a:close/>
                </a:path>
                <a:path w="2896234" h="664210">
                  <a:moveTo>
                    <a:pt x="1404046" y="261718"/>
                  </a:moveTo>
                  <a:lnTo>
                    <a:pt x="1404828" y="263186"/>
                  </a:lnTo>
                  <a:lnTo>
                    <a:pt x="1404700" y="262769"/>
                  </a:lnTo>
                  <a:lnTo>
                    <a:pt x="1404046" y="261718"/>
                  </a:lnTo>
                  <a:close/>
                </a:path>
                <a:path w="2896234" h="664210">
                  <a:moveTo>
                    <a:pt x="1403833" y="259761"/>
                  </a:moveTo>
                  <a:lnTo>
                    <a:pt x="1403862" y="260048"/>
                  </a:lnTo>
                  <a:lnTo>
                    <a:pt x="1404700" y="262769"/>
                  </a:lnTo>
                  <a:lnTo>
                    <a:pt x="1404905" y="263099"/>
                  </a:lnTo>
                  <a:lnTo>
                    <a:pt x="1404588" y="261585"/>
                  </a:lnTo>
                  <a:lnTo>
                    <a:pt x="1403833" y="259761"/>
                  </a:lnTo>
                  <a:close/>
                </a:path>
                <a:path w="2896234" h="664210">
                  <a:moveTo>
                    <a:pt x="253" y="0"/>
                  </a:moveTo>
                  <a:lnTo>
                    <a:pt x="0" y="88392"/>
                  </a:lnTo>
                  <a:lnTo>
                    <a:pt x="67817" y="88646"/>
                  </a:lnTo>
                  <a:lnTo>
                    <a:pt x="202184" y="91059"/>
                  </a:lnTo>
                  <a:lnTo>
                    <a:pt x="335025" y="95631"/>
                  </a:lnTo>
                  <a:lnTo>
                    <a:pt x="465200" y="102362"/>
                  </a:lnTo>
                  <a:lnTo>
                    <a:pt x="591565" y="110998"/>
                  </a:lnTo>
                  <a:lnTo>
                    <a:pt x="713359" y="121412"/>
                  </a:lnTo>
                  <a:lnTo>
                    <a:pt x="829182" y="133477"/>
                  </a:lnTo>
                  <a:lnTo>
                    <a:pt x="937894" y="146939"/>
                  </a:lnTo>
                  <a:lnTo>
                    <a:pt x="989329" y="154178"/>
                  </a:lnTo>
                  <a:lnTo>
                    <a:pt x="1038605" y="161671"/>
                  </a:lnTo>
                  <a:lnTo>
                    <a:pt x="1108075" y="173482"/>
                  </a:lnTo>
                  <a:lnTo>
                    <a:pt x="1172082" y="185801"/>
                  </a:lnTo>
                  <a:lnTo>
                    <a:pt x="1229740" y="198628"/>
                  </a:lnTo>
                  <a:lnTo>
                    <a:pt x="1280667" y="211709"/>
                  </a:lnTo>
                  <a:lnTo>
                    <a:pt x="1324228" y="225044"/>
                  </a:lnTo>
                  <a:lnTo>
                    <a:pt x="1360042" y="238379"/>
                  </a:lnTo>
                  <a:lnTo>
                    <a:pt x="1398397" y="258318"/>
                  </a:lnTo>
                  <a:lnTo>
                    <a:pt x="1404209" y="262987"/>
                  </a:lnTo>
                  <a:lnTo>
                    <a:pt x="1403985" y="261239"/>
                  </a:lnTo>
                  <a:lnTo>
                    <a:pt x="1403862" y="260048"/>
                  </a:lnTo>
                  <a:lnTo>
                    <a:pt x="1403603" y="259207"/>
                  </a:lnTo>
                  <a:lnTo>
                    <a:pt x="1403776" y="259207"/>
                  </a:lnTo>
                  <a:lnTo>
                    <a:pt x="1403477" y="256286"/>
                  </a:lnTo>
                  <a:lnTo>
                    <a:pt x="1500804" y="256286"/>
                  </a:lnTo>
                  <a:lnTo>
                    <a:pt x="1500408" y="256032"/>
                  </a:lnTo>
                  <a:lnTo>
                    <a:pt x="1492377" y="256032"/>
                  </a:lnTo>
                  <a:lnTo>
                    <a:pt x="1491248" y="250564"/>
                  </a:lnTo>
                  <a:lnTo>
                    <a:pt x="1490025" y="247608"/>
                  </a:lnTo>
                  <a:lnTo>
                    <a:pt x="1488313" y="244856"/>
                  </a:lnTo>
                  <a:lnTo>
                    <a:pt x="1491113" y="244856"/>
                  </a:lnTo>
                  <a:lnTo>
                    <a:pt x="1490979" y="243459"/>
                  </a:lnTo>
                  <a:lnTo>
                    <a:pt x="1485011" y="225806"/>
                  </a:lnTo>
                  <a:lnTo>
                    <a:pt x="1482471" y="220853"/>
                  </a:lnTo>
                  <a:lnTo>
                    <a:pt x="1455674" y="190881"/>
                  </a:lnTo>
                  <a:lnTo>
                    <a:pt x="1416685" y="167005"/>
                  </a:lnTo>
                  <a:lnTo>
                    <a:pt x="1379854" y="151130"/>
                  </a:lnTo>
                  <a:lnTo>
                    <a:pt x="1336166" y="136017"/>
                  </a:lnTo>
                  <a:lnTo>
                    <a:pt x="1286382" y="121666"/>
                  </a:lnTo>
                  <a:lnTo>
                    <a:pt x="1210182" y="103505"/>
                  </a:lnTo>
                  <a:lnTo>
                    <a:pt x="1168146" y="94869"/>
                  </a:lnTo>
                  <a:lnTo>
                    <a:pt x="1100327" y="82296"/>
                  </a:lnTo>
                  <a:lnTo>
                    <a:pt x="1051940" y="74295"/>
                  </a:lnTo>
                  <a:lnTo>
                    <a:pt x="1001649" y="66675"/>
                  </a:lnTo>
                  <a:lnTo>
                    <a:pt x="949198" y="59309"/>
                  </a:lnTo>
                  <a:lnTo>
                    <a:pt x="838580" y="45593"/>
                  </a:lnTo>
                  <a:lnTo>
                    <a:pt x="721232" y="33401"/>
                  </a:lnTo>
                  <a:lnTo>
                    <a:pt x="597915" y="22860"/>
                  </a:lnTo>
                  <a:lnTo>
                    <a:pt x="470026" y="14224"/>
                  </a:lnTo>
                  <a:lnTo>
                    <a:pt x="338454" y="7366"/>
                  </a:lnTo>
                  <a:lnTo>
                    <a:pt x="204088" y="2667"/>
                  </a:lnTo>
                  <a:lnTo>
                    <a:pt x="68072" y="254"/>
                  </a:lnTo>
                  <a:lnTo>
                    <a:pt x="253" y="0"/>
                  </a:lnTo>
                  <a:close/>
                </a:path>
                <a:path w="2896234" h="664210">
                  <a:moveTo>
                    <a:pt x="1403862" y="260048"/>
                  </a:moveTo>
                  <a:lnTo>
                    <a:pt x="1403985" y="261239"/>
                  </a:lnTo>
                  <a:lnTo>
                    <a:pt x="1404059" y="261739"/>
                  </a:lnTo>
                  <a:lnTo>
                    <a:pt x="1404700" y="262769"/>
                  </a:lnTo>
                  <a:lnTo>
                    <a:pt x="1403862" y="260048"/>
                  </a:lnTo>
                  <a:close/>
                </a:path>
                <a:path w="2896234" h="664210">
                  <a:moveTo>
                    <a:pt x="1404033" y="261620"/>
                  </a:moveTo>
                  <a:close/>
                </a:path>
                <a:path w="2896234" h="664210">
                  <a:moveTo>
                    <a:pt x="1403477" y="256286"/>
                  </a:moveTo>
                  <a:lnTo>
                    <a:pt x="1403833" y="259761"/>
                  </a:lnTo>
                  <a:lnTo>
                    <a:pt x="1404588" y="261585"/>
                  </a:lnTo>
                  <a:lnTo>
                    <a:pt x="1403477" y="256286"/>
                  </a:lnTo>
                  <a:close/>
                </a:path>
                <a:path w="2896234" h="664210">
                  <a:moveTo>
                    <a:pt x="1403603" y="259207"/>
                  </a:moveTo>
                  <a:lnTo>
                    <a:pt x="1403862" y="260048"/>
                  </a:lnTo>
                  <a:lnTo>
                    <a:pt x="1403833" y="259761"/>
                  </a:lnTo>
                  <a:lnTo>
                    <a:pt x="1403603" y="259207"/>
                  </a:lnTo>
                  <a:close/>
                </a:path>
                <a:path w="2896234" h="664210">
                  <a:moveTo>
                    <a:pt x="1403776" y="259207"/>
                  </a:moveTo>
                  <a:lnTo>
                    <a:pt x="1403603" y="259207"/>
                  </a:lnTo>
                  <a:lnTo>
                    <a:pt x="1403833" y="259761"/>
                  </a:lnTo>
                  <a:lnTo>
                    <a:pt x="1403776" y="259207"/>
                  </a:lnTo>
                  <a:close/>
                </a:path>
                <a:path w="2896234" h="664210">
                  <a:moveTo>
                    <a:pt x="1491248" y="250564"/>
                  </a:moveTo>
                  <a:lnTo>
                    <a:pt x="1492377" y="256032"/>
                  </a:lnTo>
                  <a:lnTo>
                    <a:pt x="1492003" y="252387"/>
                  </a:lnTo>
                  <a:lnTo>
                    <a:pt x="1491248" y="250564"/>
                  </a:lnTo>
                  <a:close/>
                </a:path>
                <a:path w="2896234" h="664210">
                  <a:moveTo>
                    <a:pt x="1491670" y="249532"/>
                  </a:moveTo>
                  <a:lnTo>
                    <a:pt x="1491783" y="250412"/>
                  </a:lnTo>
                  <a:lnTo>
                    <a:pt x="1491868" y="250571"/>
                  </a:lnTo>
                  <a:lnTo>
                    <a:pt x="1491852" y="250952"/>
                  </a:lnTo>
                  <a:lnTo>
                    <a:pt x="1491971" y="252079"/>
                  </a:lnTo>
                  <a:lnTo>
                    <a:pt x="1492250" y="252984"/>
                  </a:lnTo>
                  <a:lnTo>
                    <a:pt x="1492064" y="252984"/>
                  </a:lnTo>
                  <a:lnTo>
                    <a:pt x="1492377" y="256032"/>
                  </a:lnTo>
                  <a:lnTo>
                    <a:pt x="1500408" y="256032"/>
                  </a:lnTo>
                  <a:lnTo>
                    <a:pt x="1499615" y="255524"/>
                  </a:lnTo>
                  <a:lnTo>
                    <a:pt x="1495932" y="252984"/>
                  </a:lnTo>
                  <a:lnTo>
                    <a:pt x="1492250" y="252984"/>
                  </a:lnTo>
                  <a:lnTo>
                    <a:pt x="1492003" y="252387"/>
                  </a:lnTo>
                  <a:lnTo>
                    <a:pt x="1495211" y="252387"/>
                  </a:lnTo>
                  <a:lnTo>
                    <a:pt x="1493001" y="250564"/>
                  </a:lnTo>
                  <a:lnTo>
                    <a:pt x="1491868" y="249809"/>
                  </a:lnTo>
                  <a:lnTo>
                    <a:pt x="1491670" y="249532"/>
                  </a:lnTo>
                  <a:close/>
                </a:path>
                <a:path w="2896234" h="664210">
                  <a:moveTo>
                    <a:pt x="1491971" y="252079"/>
                  </a:moveTo>
                  <a:lnTo>
                    <a:pt x="1492003" y="252387"/>
                  </a:lnTo>
                  <a:lnTo>
                    <a:pt x="1492250" y="252984"/>
                  </a:lnTo>
                  <a:lnTo>
                    <a:pt x="1491971" y="252079"/>
                  </a:lnTo>
                  <a:close/>
                </a:path>
                <a:path w="2896234" h="664210">
                  <a:moveTo>
                    <a:pt x="1490943" y="249082"/>
                  </a:moveTo>
                  <a:lnTo>
                    <a:pt x="1491251" y="250571"/>
                  </a:lnTo>
                  <a:lnTo>
                    <a:pt x="1492003" y="252387"/>
                  </a:lnTo>
                  <a:lnTo>
                    <a:pt x="1491971" y="252079"/>
                  </a:lnTo>
                  <a:lnTo>
                    <a:pt x="1491153" y="249421"/>
                  </a:lnTo>
                  <a:lnTo>
                    <a:pt x="1490943" y="249082"/>
                  </a:lnTo>
                  <a:close/>
                </a:path>
                <a:path w="2896234" h="664210">
                  <a:moveTo>
                    <a:pt x="1491153" y="249421"/>
                  </a:moveTo>
                  <a:lnTo>
                    <a:pt x="1491971" y="252079"/>
                  </a:lnTo>
                  <a:lnTo>
                    <a:pt x="1491852" y="250952"/>
                  </a:lnTo>
                  <a:lnTo>
                    <a:pt x="1491770" y="250412"/>
                  </a:lnTo>
                  <a:lnTo>
                    <a:pt x="1491153" y="249421"/>
                  </a:lnTo>
                  <a:close/>
                </a:path>
                <a:path w="2896234" h="664210">
                  <a:moveTo>
                    <a:pt x="1491786" y="250439"/>
                  </a:moveTo>
                  <a:lnTo>
                    <a:pt x="1491803" y="250571"/>
                  </a:lnTo>
                  <a:lnTo>
                    <a:pt x="1491786" y="250439"/>
                  </a:lnTo>
                  <a:close/>
                </a:path>
                <a:path w="2896234" h="664210">
                  <a:moveTo>
                    <a:pt x="1490025" y="247608"/>
                  </a:moveTo>
                  <a:lnTo>
                    <a:pt x="1491248" y="250564"/>
                  </a:lnTo>
                  <a:lnTo>
                    <a:pt x="1491012" y="249421"/>
                  </a:lnTo>
                  <a:lnTo>
                    <a:pt x="1490894" y="249004"/>
                  </a:lnTo>
                  <a:lnTo>
                    <a:pt x="1490025" y="247608"/>
                  </a:lnTo>
                  <a:close/>
                </a:path>
                <a:path w="2896234" h="664210">
                  <a:moveTo>
                    <a:pt x="1491025" y="249004"/>
                  </a:moveTo>
                  <a:lnTo>
                    <a:pt x="1491153" y="249421"/>
                  </a:lnTo>
                  <a:lnTo>
                    <a:pt x="1491786" y="250439"/>
                  </a:lnTo>
                  <a:lnTo>
                    <a:pt x="1491025" y="249004"/>
                  </a:lnTo>
                  <a:close/>
                </a:path>
                <a:path w="2896234" h="664210">
                  <a:moveTo>
                    <a:pt x="1490826" y="248356"/>
                  </a:moveTo>
                  <a:lnTo>
                    <a:pt x="1491025" y="249004"/>
                  </a:lnTo>
                  <a:lnTo>
                    <a:pt x="1491783" y="250412"/>
                  </a:lnTo>
                  <a:lnTo>
                    <a:pt x="1491670" y="249532"/>
                  </a:lnTo>
                  <a:lnTo>
                    <a:pt x="1490826" y="248356"/>
                  </a:lnTo>
                  <a:close/>
                </a:path>
                <a:path w="2896234" h="664210">
                  <a:moveTo>
                    <a:pt x="1491478" y="248031"/>
                  </a:moveTo>
                  <a:lnTo>
                    <a:pt x="1490726" y="248031"/>
                  </a:lnTo>
                  <a:lnTo>
                    <a:pt x="1490826" y="248356"/>
                  </a:lnTo>
                  <a:lnTo>
                    <a:pt x="1491670" y="249532"/>
                  </a:lnTo>
                  <a:lnTo>
                    <a:pt x="1491478" y="248031"/>
                  </a:lnTo>
                  <a:close/>
                </a:path>
                <a:path w="2896234" h="664210">
                  <a:moveTo>
                    <a:pt x="1490865" y="248707"/>
                  </a:moveTo>
                  <a:lnTo>
                    <a:pt x="1490943" y="249082"/>
                  </a:lnTo>
                  <a:lnTo>
                    <a:pt x="1491153" y="249421"/>
                  </a:lnTo>
                  <a:lnTo>
                    <a:pt x="1491025" y="249004"/>
                  </a:lnTo>
                  <a:lnTo>
                    <a:pt x="1490865" y="248707"/>
                  </a:lnTo>
                  <a:close/>
                </a:path>
                <a:path w="2896234" h="664210">
                  <a:moveTo>
                    <a:pt x="1489667" y="246742"/>
                  </a:moveTo>
                  <a:lnTo>
                    <a:pt x="1490025" y="247608"/>
                  </a:lnTo>
                  <a:lnTo>
                    <a:pt x="1490943" y="249082"/>
                  </a:lnTo>
                  <a:lnTo>
                    <a:pt x="1490865" y="248707"/>
                  </a:lnTo>
                  <a:lnTo>
                    <a:pt x="1490227" y="247523"/>
                  </a:lnTo>
                  <a:lnTo>
                    <a:pt x="1489667" y="246742"/>
                  </a:lnTo>
                  <a:close/>
                </a:path>
                <a:path w="2896234" h="664210">
                  <a:moveTo>
                    <a:pt x="1490779" y="248291"/>
                  </a:moveTo>
                  <a:lnTo>
                    <a:pt x="1490865" y="248707"/>
                  </a:lnTo>
                  <a:lnTo>
                    <a:pt x="1491025" y="249004"/>
                  </a:lnTo>
                  <a:lnTo>
                    <a:pt x="1490826" y="248356"/>
                  </a:lnTo>
                  <a:close/>
                </a:path>
                <a:path w="2896234" h="664210">
                  <a:moveTo>
                    <a:pt x="1490227" y="247523"/>
                  </a:moveTo>
                  <a:lnTo>
                    <a:pt x="1490865" y="248707"/>
                  </a:lnTo>
                  <a:lnTo>
                    <a:pt x="1490779" y="248291"/>
                  </a:lnTo>
                  <a:lnTo>
                    <a:pt x="1490227" y="247523"/>
                  </a:lnTo>
                  <a:close/>
                </a:path>
                <a:path w="2896234" h="664210">
                  <a:moveTo>
                    <a:pt x="1491185" y="245618"/>
                  </a:moveTo>
                  <a:lnTo>
                    <a:pt x="1489202" y="245618"/>
                  </a:lnTo>
                  <a:lnTo>
                    <a:pt x="1490227" y="247523"/>
                  </a:lnTo>
                  <a:lnTo>
                    <a:pt x="1490779" y="248291"/>
                  </a:lnTo>
                  <a:lnTo>
                    <a:pt x="1490726" y="248031"/>
                  </a:lnTo>
                  <a:lnTo>
                    <a:pt x="1491478" y="248031"/>
                  </a:lnTo>
                  <a:lnTo>
                    <a:pt x="1491234" y="246126"/>
                  </a:lnTo>
                  <a:lnTo>
                    <a:pt x="1491185" y="245618"/>
                  </a:lnTo>
                  <a:close/>
                </a:path>
                <a:path w="2896234" h="664210">
                  <a:moveTo>
                    <a:pt x="1488313" y="244856"/>
                  </a:moveTo>
                  <a:lnTo>
                    <a:pt x="1490025" y="247608"/>
                  </a:lnTo>
                  <a:lnTo>
                    <a:pt x="1489667" y="246742"/>
                  </a:lnTo>
                  <a:lnTo>
                    <a:pt x="1488313" y="244856"/>
                  </a:lnTo>
                  <a:close/>
                </a:path>
                <a:path w="2896234" h="664210">
                  <a:moveTo>
                    <a:pt x="1489202" y="245618"/>
                  </a:moveTo>
                  <a:lnTo>
                    <a:pt x="1489680" y="246761"/>
                  </a:lnTo>
                  <a:lnTo>
                    <a:pt x="1490227" y="247523"/>
                  </a:lnTo>
                  <a:lnTo>
                    <a:pt x="1489202" y="245618"/>
                  </a:lnTo>
                  <a:close/>
                </a:path>
                <a:path w="2896234" h="664210">
                  <a:moveTo>
                    <a:pt x="1491113" y="244856"/>
                  </a:moveTo>
                  <a:lnTo>
                    <a:pt x="1488313" y="244856"/>
                  </a:lnTo>
                  <a:lnTo>
                    <a:pt x="1489667" y="246742"/>
                  </a:lnTo>
                  <a:lnTo>
                    <a:pt x="1489202" y="245618"/>
                  </a:lnTo>
                  <a:lnTo>
                    <a:pt x="1491185" y="245618"/>
                  </a:lnTo>
                  <a:lnTo>
                    <a:pt x="1491113" y="244856"/>
                  </a:lnTo>
                  <a:close/>
                </a:path>
              </a:pathLst>
            </a:custGeom>
            <a:solidFill>
              <a:srgbClr val="00AFEF"/>
            </a:solidFill>
          </p:spPr>
          <p:txBody>
            <a:bodyPr wrap="square" lIns="0" tIns="0" rIns="0" bIns="0" rtlCol="0"/>
            <a:lstStyle/>
            <a:p>
              <a:endParaRPr/>
            </a:p>
          </p:txBody>
        </p:sp>
      </p:gr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78739" y="859282"/>
            <a:ext cx="7985125" cy="3219471"/>
          </a:xfrm>
          <a:prstGeom prst="rect">
            <a:avLst/>
          </a:prstGeom>
        </p:spPr>
        <p:txBody>
          <a:bodyPr vert="horz" wrap="square" lIns="0" tIns="13335" rIns="0" bIns="0" rtlCol="0">
            <a:spAutoFit/>
          </a:bodyPr>
          <a:lstStyle/>
          <a:p>
            <a:pPr marL="155575" indent="-143510">
              <a:lnSpc>
                <a:spcPts val="3840"/>
              </a:lnSpc>
              <a:spcBef>
                <a:spcPts val="105"/>
              </a:spcBef>
              <a:buSzPct val="96875"/>
              <a:buFont typeface="Arial"/>
              <a:buChar char="•"/>
              <a:tabLst>
                <a:tab pos="156210" algn="l"/>
              </a:tabLst>
            </a:pPr>
            <a:r>
              <a:rPr sz="3200" b="1" spc="-5" dirty="0">
                <a:latin typeface="Arial"/>
                <a:cs typeface="Arial"/>
              </a:rPr>
              <a:t>Organisms-</a:t>
            </a:r>
            <a:endParaRPr sz="3200">
              <a:latin typeface="Arial"/>
              <a:cs typeface="Arial"/>
            </a:endParaRPr>
          </a:p>
          <a:p>
            <a:pPr marL="594995" marR="5080" lvl="1" indent="-594995">
              <a:lnSpc>
                <a:spcPts val="3540"/>
              </a:lnSpc>
              <a:spcBef>
                <a:spcPts val="765"/>
              </a:spcBef>
              <a:buSzPct val="96428"/>
              <a:buChar char="•"/>
              <a:tabLst>
                <a:tab pos="594995" algn="l"/>
              </a:tabLst>
            </a:pPr>
            <a:r>
              <a:rPr sz="2800" dirty="0">
                <a:latin typeface="Arial"/>
                <a:cs typeface="Arial"/>
              </a:rPr>
              <a:t>Mostly Gram Negative </a:t>
            </a:r>
            <a:r>
              <a:rPr sz="2800" spc="-5" dirty="0">
                <a:latin typeface="Arial"/>
                <a:cs typeface="Arial"/>
              </a:rPr>
              <a:t>(</a:t>
            </a:r>
            <a:r>
              <a:rPr sz="3600" b="1" spc="-5" dirty="0">
                <a:latin typeface="Arial"/>
                <a:cs typeface="Arial"/>
              </a:rPr>
              <a:t>E.coli, </a:t>
            </a:r>
            <a:r>
              <a:rPr sz="2800" dirty="0">
                <a:latin typeface="Arial"/>
                <a:cs typeface="Arial"/>
              </a:rPr>
              <a:t>Klebsiella,  Proteus, </a:t>
            </a:r>
            <a:r>
              <a:rPr sz="2800" spc="-5" dirty="0">
                <a:latin typeface="Arial"/>
                <a:cs typeface="Arial"/>
              </a:rPr>
              <a:t>Pseudomonas, </a:t>
            </a:r>
            <a:r>
              <a:rPr sz="2800" spc="-15" dirty="0">
                <a:latin typeface="Arial"/>
                <a:cs typeface="Arial"/>
              </a:rPr>
              <a:t>Enterobacter,)</a:t>
            </a:r>
            <a:endParaRPr sz="2800">
              <a:latin typeface="Arial"/>
              <a:cs typeface="Arial"/>
            </a:endParaRPr>
          </a:p>
          <a:p>
            <a:pPr marL="594360" lvl="1" indent="-125095">
              <a:lnSpc>
                <a:spcPts val="3215"/>
              </a:lnSpc>
              <a:buSzPct val="96428"/>
              <a:buChar char="•"/>
              <a:tabLst>
                <a:tab pos="594995" algn="l"/>
                <a:tab pos="1976755" algn="l"/>
              </a:tabLst>
            </a:pPr>
            <a:r>
              <a:rPr sz="2800" dirty="0">
                <a:latin typeface="Arial"/>
                <a:cs typeface="Arial"/>
              </a:rPr>
              <a:t>Others-	</a:t>
            </a:r>
            <a:r>
              <a:rPr sz="2800" spc="-5" dirty="0">
                <a:latin typeface="Arial"/>
                <a:cs typeface="Arial"/>
              </a:rPr>
              <a:t>Staphylococcus, </a:t>
            </a:r>
            <a:r>
              <a:rPr sz="2800" spc="-15" dirty="0">
                <a:latin typeface="Arial"/>
                <a:cs typeface="Arial"/>
              </a:rPr>
              <a:t>Viral, </a:t>
            </a:r>
            <a:r>
              <a:rPr sz="2800" spc="-5" dirty="0">
                <a:latin typeface="Arial"/>
                <a:cs typeface="Arial"/>
              </a:rPr>
              <a:t>Fungal,</a:t>
            </a:r>
            <a:r>
              <a:rPr sz="2800" spc="20" dirty="0">
                <a:latin typeface="Arial"/>
                <a:cs typeface="Arial"/>
              </a:rPr>
              <a:t> </a:t>
            </a:r>
            <a:r>
              <a:rPr sz="2800" spc="-5" dirty="0">
                <a:latin typeface="Arial"/>
                <a:cs typeface="Arial"/>
              </a:rPr>
              <a:t>…</a:t>
            </a:r>
            <a:endParaRPr sz="2800">
              <a:latin typeface="Arial"/>
              <a:cs typeface="Arial"/>
            </a:endParaRPr>
          </a:p>
          <a:p>
            <a:pPr marL="692150" lvl="1" indent="-222885">
              <a:lnSpc>
                <a:spcPct val="100000"/>
              </a:lnSpc>
              <a:buSzPct val="96428"/>
              <a:buChar char="•"/>
              <a:tabLst>
                <a:tab pos="692785" algn="l"/>
              </a:tabLst>
            </a:pPr>
            <a:r>
              <a:rPr sz="2800" dirty="0">
                <a:latin typeface="Arial"/>
                <a:cs typeface="Arial"/>
              </a:rPr>
              <a:t>Single in acute, </a:t>
            </a:r>
            <a:r>
              <a:rPr sz="2800" spc="-5" dirty="0">
                <a:latin typeface="Arial"/>
                <a:cs typeface="Arial"/>
              </a:rPr>
              <a:t>mixed in</a:t>
            </a:r>
            <a:r>
              <a:rPr sz="2800" spc="30" dirty="0">
                <a:latin typeface="Arial"/>
                <a:cs typeface="Arial"/>
              </a:rPr>
              <a:t> </a:t>
            </a:r>
            <a:r>
              <a:rPr sz="2800" dirty="0">
                <a:latin typeface="Arial"/>
                <a:cs typeface="Arial"/>
              </a:rPr>
              <a:t>chronic</a:t>
            </a:r>
            <a:endParaRPr sz="2800">
              <a:latin typeface="Arial"/>
              <a:cs typeface="Arial"/>
            </a:endParaRPr>
          </a:p>
          <a:p>
            <a:pPr lvl="1">
              <a:lnSpc>
                <a:spcPct val="100000"/>
              </a:lnSpc>
              <a:spcBef>
                <a:spcPts val="10"/>
              </a:spcBef>
              <a:buFont typeface="Arial"/>
              <a:buChar char="•"/>
            </a:pPr>
            <a:endParaRPr sz="2900">
              <a:latin typeface="Arial"/>
              <a:cs typeface="Arial"/>
            </a:endParaRPr>
          </a:p>
          <a:p>
            <a:pPr marL="594360" lvl="1" indent="-125095">
              <a:lnSpc>
                <a:spcPct val="100000"/>
              </a:lnSpc>
              <a:spcBef>
                <a:spcPts val="15"/>
              </a:spcBef>
              <a:buSzPct val="96428"/>
              <a:tabLst>
                <a:tab pos="594995" algn="l"/>
                <a:tab pos="7124700" algn="l"/>
              </a:tabLst>
            </a:pPr>
            <a:endParaRPr sz="2800">
              <a:latin typeface="Arial"/>
              <a:cs typeface="Arial"/>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1014983" y="0"/>
            <a:ext cx="73660" cy="6858000"/>
          </a:xfrm>
          <a:custGeom>
            <a:avLst/>
            <a:gdLst/>
            <a:ahLst/>
            <a:cxnLst/>
            <a:rect l="l" t="t" r="r" b="b"/>
            <a:pathLst>
              <a:path w="73659" h="6858000">
                <a:moveTo>
                  <a:pt x="73152" y="0"/>
                </a:moveTo>
                <a:lnTo>
                  <a:pt x="0" y="0"/>
                </a:lnTo>
                <a:lnTo>
                  <a:pt x="0" y="6858000"/>
                </a:lnTo>
                <a:lnTo>
                  <a:pt x="73152" y="6858000"/>
                </a:lnTo>
                <a:lnTo>
                  <a:pt x="73152" y="0"/>
                </a:lnTo>
                <a:close/>
              </a:path>
            </a:pathLst>
          </a:custGeom>
          <a:solidFill>
            <a:srgbClr val="FFFFFF"/>
          </a:solidFill>
        </p:spPr>
        <p:txBody>
          <a:bodyPr wrap="square" lIns="0" tIns="0" rIns="0" bIns="0" rtlCol="0"/>
          <a:lstStyle/>
          <a:p>
            <a:endParaRPr/>
          </a:p>
        </p:txBody>
      </p:sp>
      <p:sp>
        <p:nvSpPr>
          <p:cNvPr id="3" name="object 3"/>
          <p:cNvSpPr txBox="1"/>
          <p:nvPr/>
        </p:nvSpPr>
        <p:spPr>
          <a:xfrm>
            <a:off x="999540" y="1620138"/>
            <a:ext cx="7996555" cy="4171315"/>
          </a:xfrm>
          <a:prstGeom prst="rect">
            <a:avLst/>
          </a:prstGeom>
        </p:spPr>
        <p:txBody>
          <a:bodyPr vert="horz" wrap="square" lIns="0" tIns="12065" rIns="0" bIns="0" rtlCol="0">
            <a:spAutoFit/>
          </a:bodyPr>
          <a:lstStyle/>
          <a:p>
            <a:pPr marL="295910" marR="794385" indent="-283845">
              <a:lnSpc>
                <a:spcPct val="100000"/>
              </a:lnSpc>
              <a:spcBef>
                <a:spcPts val="95"/>
              </a:spcBef>
              <a:buClr>
                <a:srgbClr val="3891A7"/>
              </a:buClr>
              <a:buSzPct val="80357"/>
              <a:buFont typeface="Arial"/>
              <a:buChar char=""/>
              <a:tabLst>
                <a:tab pos="296545" algn="l"/>
              </a:tabLst>
            </a:pPr>
            <a:r>
              <a:rPr sz="2800" b="1" spc="95" dirty="0">
                <a:latin typeface="Trebuchet MS"/>
                <a:cs typeface="Trebuchet MS"/>
              </a:rPr>
              <a:t>About </a:t>
            </a:r>
            <a:r>
              <a:rPr sz="2800" b="1" spc="-35" dirty="0">
                <a:solidFill>
                  <a:srgbClr val="FF0000"/>
                </a:solidFill>
                <a:latin typeface="Trebuchet MS"/>
                <a:cs typeface="Trebuchet MS"/>
              </a:rPr>
              <a:t>15% </a:t>
            </a:r>
            <a:r>
              <a:rPr sz="2800" b="1" spc="-60" dirty="0">
                <a:solidFill>
                  <a:srgbClr val="FF0000"/>
                </a:solidFill>
                <a:latin typeface="Trebuchet MS"/>
                <a:cs typeface="Trebuchet MS"/>
              </a:rPr>
              <a:t>of </a:t>
            </a:r>
            <a:r>
              <a:rPr sz="2800" b="1" spc="-20" dirty="0">
                <a:solidFill>
                  <a:srgbClr val="FF0000"/>
                </a:solidFill>
                <a:latin typeface="Trebuchet MS"/>
                <a:cs typeface="Trebuchet MS"/>
              </a:rPr>
              <a:t>couples </a:t>
            </a:r>
            <a:r>
              <a:rPr sz="2800" b="1" spc="40" dirty="0">
                <a:latin typeface="Trebuchet MS"/>
                <a:cs typeface="Trebuchet MS"/>
              </a:rPr>
              <a:t>do </a:t>
            </a:r>
            <a:r>
              <a:rPr sz="2800" b="1" spc="25" dirty="0">
                <a:latin typeface="Trebuchet MS"/>
                <a:cs typeface="Trebuchet MS"/>
              </a:rPr>
              <a:t>not </a:t>
            </a:r>
            <a:r>
              <a:rPr sz="2800" b="1" spc="-70" dirty="0">
                <a:latin typeface="Trebuchet MS"/>
                <a:cs typeface="Trebuchet MS"/>
              </a:rPr>
              <a:t>achieve  </a:t>
            </a:r>
            <a:r>
              <a:rPr sz="2800" b="1" spc="-15" dirty="0">
                <a:latin typeface="Trebuchet MS"/>
                <a:cs typeface="Trebuchet MS"/>
              </a:rPr>
              <a:t>pregnancy </a:t>
            </a:r>
            <a:r>
              <a:rPr sz="2800" b="1" spc="-35" dirty="0">
                <a:latin typeface="Trebuchet MS"/>
                <a:cs typeface="Trebuchet MS"/>
              </a:rPr>
              <a:t>within </a:t>
            </a:r>
            <a:r>
              <a:rPr sz="2800" b="1" spc="-100" dirty="0">
                <a:latin typeface="Trebuchet MS"/>
                <a:cs typeface="Trebuchet MS"/>
              </a:rPr>
              <a:t>1 </a:t>
            </a:r>
            <a:r>
              <a:rPr sz="2800" b="1" spc="-45" dirty="0">
                <a:latin typeface="Trebuchet MS"/>
                <a:cs typeface="Trebuchet MS"/>
              </a:rPr>
              <a:t>year </a:t>
            </a:r>
            <a:r>
              <a:rPr sz="2800" b="1" spc="-10" dirty="0">
                <a:latin typeface="Trebuchet MS"/>
                <a:cs typeface="Trebuchet MS"/>
              </a:rPr>
              <a:t>and </a:t>
            </a:r>
            <a:r>
              <a:rPr sz="2800" b="1" spc="-35" dirty="0">
                <a:latin typeface="Trebuchet MS"/>
                <a:cs typeface="Trebuchet MS"/>
              </a:rPr>
              <a:t>seek</a:t>
            </a:r>
            <a:r>
              <a:rPr sz="2800" b="1" spc="-150" dirty="0">
                <a:latin typeface="Trebuchet MS"/>
                <a:cs typeface="Trebuchet MS"/>
              </a:rPr>
              <a:t> </a:t>
            </a:r>
            <a:r>
              <a:rPr sz="2800" b="1" dirty="0">
                <a:latin typeface="Trebuchet MS"/>
                <a:cs typeface="Trebuchet MS"/>
              </a:rPr>
              <a:t>medical  </a:t>
            </a:r>
            <a:r>
              <a:rPr sz="2800" b="1" spc="20" dirty="0">
                <a:latin typeface="Trebuchet MS"/>
                <a:cs typeface="Trebuchet MS"/>
              </a:rPr>
              <a:t>treatment </a:t>
            </a:r>
            <a:r>
              <a:rPr sz="2800" b="1" spc="-35" dirty="0">
                <a:latin typeface="Trebuchet MS"/>
                <a:cs typeface="Trebuchet MS"/>
              </a:rPr>
              <a:t>for</a:t>
            </a:r>
            <a:r>
              <a:rPr sz="2800" b="1" spc="-140" dirty="0">
                <a:latin typeface="Trebuchet MS"/>
                <a:cs typeface="Trebuchet MS"/>
              </a:rPr>
              <a:t> </a:t>
            </a:r>
            <a:r>
              <a:rPr sz="2800" b="1" spc="-85" dirty="0">
                <a:latin typeface="Trebuchet MS"/>
                <a:cs typeface="Trebuchet MS"/>
              </a:rPr>
              <a:t>infertility.</a:t>
            </a:r>
            <a:endParaRPr sz="2800">
              <a:latin typeface="Trebuchet MS"/>
              <a:cs typeface="Trebuchet MS"/>
            </a:endParaRPr>
          </a:p>
          <a:p>
            <a:pPr>
              <a:lnSpc>
                <a:spcPct val="100000"/>
              </a:lnSpc>
              <a:spcBef>
                <a:spcPts val="30"/>
              </a:spcBef>
              <a:buClr>
                <a:srgbClr val="3891A7"/>
              </a:buClr>
              <a:buFont typeface="Arial"/>
              <a:buChar char=""/>
            </a:pPr>
            <a:endParaRPr sz="3900">
              <a:latin typeface="Trebuchet MS"/>
              <a:cs typeface="Trebuchet MS"/>
            </a:endParaRPr>
          </a:p>
          <a:p>
            <a:pPr marL="295910" indent="-283845">
              <a:lnSpc>
                <a:spcPct val="100000"/>
              </a:lnSpc>
              <a:spcBef>
                <a:spcPts val="5"/>
              </a:spcBef>
              <a:buClr>
                <a:srgbClr val="3891A7"/>
              </a:buClr>
              <a:buSzPct val="80357"/>
              <a:buFont typeface="Arial"/>
              <a:buChar char=""/>
              <a:tabLst>
                <a:tab pos="296545" algn="l"/>
              </a:tabLst>
            </a:pPr>
            <a:r>
              <a:rPr sz="2800" b="1" spc="-30" dirty="0">
                <a:latin typeface="Trebuchet MS"/>
                <a:cs typeface="Trebuchet MS"/>
              </a:rPr>
              <a:t>Eventually </a:t>
            </a:r>
            <a:r>
              <a:rPr sz="2800" b="1" dirty="0">
                <a:solidFill>
                  <a:srgbClr val="FF0000"/>
                </a:solidFill>
                <a:latin typeface="Trebuchet MS"/>
                <a:cs typeface="Trebuchet MS"/>
              </a:rPr>
              <a:t>5% </a:t>
            </a:r>
            <a:r>
              <a:rPr sz="2800" b="1" spc="15" dirty="0">
                <a:latin typeface="Trebuchet MS"/>
                <a:cs typeface="Trebuchet MS"/>
              </a:rPr>
              <a:t>remain </a:t>
            </a:r>
            <a:r>
              <a:rPr sz="2800" b="1" spc="-40" dirty="0">
                <a:latin typeface="Trebuchet MS"/>
                <a:cs typeface="Trebuchet MS"/>
              </a:rPr>
              <a:t>unwillingly</a:t>
            </a:r>
            <a:r>
              <a:rPr sz="2800" b="1" spc="-175" dirty="0">
                <a:latin typeface="Trebuchet MS"/>
                <a:cs typeface="Trebuchet MS"/>
              </a:rPr>
              <a:t> </a:t>
            </a:r>
            <a:r>
              <a:rPr sz="2800" b="1" spc="-65" dirty="0">
                <a:latin typeface="Trebuchet MS"/>
                <a:cs typeface="Trebuchet MS"/>
              </a:rPr>
              <a:t>childless.</a:t>
            </a:r>
            <a:endParaRPr sz="2800">
              <a:latin typeface="Trebuchet MS"/>
              <a:cs typeface="Trebuchet MS"/>
            </a:endParaRPr>
          </a:p>
          <a:p>
            <a:pPr>
              <a:lnSpc>
                <a:spcPct val="100000"/>
              </a:lnSpc>
              <a:spcBef>
                <a:spcPts val="30"/>
              </a:spcBef>
              <a:buClr>
                <a:srgbClr val="3891A7"/>
              </a:buClr>
              <a:buFont typeface="Arial"/>
              <a:buChar char=""/>
            </a:pPr>
            <a:endParaRPr sz="3900">
              <a:latin typeface="Trebuchet MS"/>
              <a:cs typeface="Trebuchet MS"/>
            </a:endParaRPr>
          </a:p>
          <a:p>
            <a:pPr marL="295910" marR="5080" indent="-283845">
              <a:lnSpc>
                <a:spcPct val="100000"/>
              </a:lnSpc>
              <a:spcBef>
                <a:spcPts val="5"/>
              </a:spcBef>
              <a:buClr>
                <a:srgbClr val="3891A7"/>
              </a:buClr>
              <a:buSzPct val="80357"/>
              <a:buFont typeface="Arial"/>
              <a:buChar char=""/>
              <a:tabLst>
                <a:tab pos="296545" algn="l"/>
              </a:tabLst>
            </a:pPr>
            <a:r>
              <a:rPr sz="2800" b="1" spc="60" dirty="0">
                <a:solidFill>
                  <a:srgbClr val="FF0000"/>
                </a:solidFill>
                <a:latin typeface="Trebuchet MS"/>
                <a:cs typeface="Trebuchet MS"/>
              </a:rPr>
              <a:t>In </a:t>
            </a:r>
            <a:r>
              <a:rPr sz="2800" b="1" spc="-35" dirty="0">
                <a:solidFill>
                  <a:srgbClr val="FF0000"/>
                </a:solidFill>
                <a:latin typeface="Trebuchet MS"/>
                <a:cs typeface="Trebuchet MS"/>
              </a:rPr>
              <a:t>50% </a:t>
            </a:r>
            <a:r>
              <a:rPr sz="2800" b="1" spc="-60" dirty="0">
                <a:solidFill>
                  <a:srgbClr val="FF0000"/>
                </a:solidFill>
                <a:latin typeface="Trebuchet MS"/>
                <a:cs typeface="Trebuchet MS"/>
              </a:rPr>
              <a:t>of </a:t>
            </a:r>
            <a:r>
              <a:rPr sz="2800" b="1" spc="-45" dirty="0">
                <a:solidFill>
                  <a:srgbClr val="FF0000"/>
                </a:solidFill>
                <a:latin typeface="Trebuchet MS"/>
                <a:cs typeface="Trebuchet MS"/>
              </a:rPr>
              <a:t>involuntarily </a:t>
            </a:r>
            <a:r>
              <a:rPr sz="2800" b="1" spc="-45" dirty="0">
                <a:latin typeface="Trebuchet MS"/>
                <a:cs typeface="Trebuchet MS"/>
              </a:rPr>
              <a:t>childless </a:t>
            </a:r>
            <a:r>
              <a:rPr sz="2800" b="1" spc="-20" dirty="0">
                <a:latin typeface="Trebuchet MS"/>
                <a:cs typeface="Trebuchet MS"/>
              </a:rPr>
              <a:t>couples </a:t>
            </a:r>
            <a:r>
              <a:rPr sz="2800" b="1" spc="-10" dirty="0">
                <a:latin typeface="Trebuchet MS"/>
                <a:cs typeface="Trebuchet MS"/>
              </a:rPr>
              <a:t>a </a:t>
            </a:r>
            <a:r>
              <a:rPr sz="2800" b="1" spc="-70" dirty="0">
                <a:solidFill>
                  <a:srgbClr val="FF0000"/>
                </a:solidFill>
                <a:latin typeface="Trebuchet MS"/>
                <a:cs typeface="Trebuchet MS"/>
              </a:rPr>
              <a:t>male </a:t>
            </a:r>
            <a:r>
              <a:rPr sz="2800" b="1" spc="-70" dirty="0">
                <a:latin typeface="Trebuchet MS"/>
                <a:cs typeface="Trebuchet MS"/>
              </a:rPr>
              <a:t> </a:t>
            </a:r>
            <a:r>
              <a:rPr sz="2800" b="1" spc="-50" dirty="0">
                <a:latin typeface="Trebuchet MS"/>
                <a:cs typeface="Trebuchet MS"/>
              </a:rPr>
              <a:t>infertility </a:t>
            </a:r>
            <a:r>
              <a:rPr sz="2800" b="1" spc="-15" dirty="0">
                <a:latin typeface="Trebuchet MS"/>
                <a:cs typeface="Trebuchet MS"/>
              </a:rPr>
              <a:t>associated factor </a:t>
            </a:r>
            <a:r>
              <a:rPr sz="2800" b="1" spc="-50" dirty="0">
                <a:latin typeface="Trebuchet MS"/>
                <a:cs typeface="Trebuchet MS"/>
              </a:rPr>
              <a:t>is </a:t>
            </a:r>
            <a:r>
              <a:rPr sz="2800" b="1" spc="-45" dirty="0">
                <a:latin typeface="Trebuchet MS"/>
                <a:cs typeface="Trebuchet MS"/>
              </a:rPr>
              <a:t>found </a:t>
            </a:r>
            <a:r>
              <a:rPr sz="2800" b="1" dirty="0">
                <a:latin typeface="Trebuchet MS"/>
                <a:cs typeface="Trebuchet MS"/>
              </a:rPr>
              <a:t>together  </a:t>
            </a:r>
            <a:r>
              <a:rPr sz="2800" b="1" spc="-25" dirty="0">
                <a:latin typeface="Trebuchet MS"/>
                <a:cs typeface="Trebuchet MS"/>
              </a:rPr>
              <a:t>with </a:t>
            </a:r>
            <a:r>
              <a:rPr sz="2800" b="1" spc="35" dirty="0">
                <a:latin typeface="Trebuchet MS"/>
                <a:cs typeface="Trebuchet MS"/>
              </a:rPr>
              <a:t>abnormal </a:t>
            </a:r>
            <a:r>
              <a:rPr sz="2800" b="1" spc="20" dirty="0">
                <a:latin typeface="Trebuchet MS"/>
                <a:cs typeface="Trebuchet MS"/>
              </a:rPr>
              <a:t>semen</a:t>
            </a:r>
            <a:r>
              <a:rPr sz="2800" b="1" spc="-155" dirty="0">
                <a:latin typeface="Trebuchet MS"/>
                <a:cs typeface="Trebuchet MS"/>
              </a:rPr>
              <a:t> </a:t>
            </a:r>
            <a:r>
              <a:rPr sz="2800" b="1" spc="25" dirty="0">
                <a:latin typeface="Trebuchet MS"/>
                <a:cs typeface="Trebuchet MS"/>
              </a:rPr>
              <a:t>parameters</a:t>
            </a:r>
            <a:endParaRPr sz="2800">
              <a:latin typeface="Trebuchet MS"/>
              <a:cs typeface="Trebuchet MS"/>
            </a:endParaRP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3062477" y="0"/>
            <a:ext cx="3021965" cy="848994"/>
          </a:xfrm>
          <a:prstGeom prst="rect">
            <a:avLst/>
          </a:prstGeom>
        </p:spPr>
        <p:txBody>
          <a:bodyPr vert="horz" wrap="square" lIns="0" tIns="12700" rIns="0" bIns="0" rtlCol="0">
            <a:spAutoFit/>
          </a:bodyPr>
          <a:lstStyle/>
          <a:p>
            <a:pPr marL="12700">
              <a:lnSpc>
                <a:spcPct val="100000"/>
              </a:lnSpc>
              <a:spcBef>
                <a:spcPts val="100"/>
              </a:spcBef>
            </a:pPr>
            <a:r>
              <a:rPr sz="5400" spc="-70" dirty="0">
                <a:latin typeface="Carlito"/>
                <a:cs typeface="Carlito"/>
              </a:rPr>
              <a:t>S</a:t>
            </a:r>
            <a:r>
              <a:rPr sz="5400" dirty="0">
                <a:latin typeface="Carlito"/>
                <a:cs typeface="Carlito"/>
              </a:rPr>
              <a:t>ym</a:t>
            </a:r>
            <a:r>
              <a:rPr sz="5400" spc="-40" dirty="0">
                <a:latin typeface="Carlito"/>
                <a:cs typeface="Carlito"/>
              </a:rPr>
              <a:t>p</a:t>
            </a:r>
            <a:r>
              <a:rPr sz="5400" spc="-50" dirty="0">
                <a:latin typeface="Carlito"/>
                <a:cs typeface="Carlito"/>
              </a:rPr>
              <a:t>t</a:t>
            </a:r>
            <a:r>
              <a:rPr sz="5400" dirty="0">
                <a:latin typeface="Carlito"/>
                <a:cs typeface="Carlito"/>
              </a:rPr>
              <a:t>oms</a:t>
            </a:r>
            <a:endParaRPr sz="5400">
              <a:latin typeface="Carlito"/>
              <a:cs typeface="Carlito"/>
            </a:endParaRPr>
          </a:p>
        </p:txBody>
      </p:sp>
      <p:grpSp>
        <p:nvGrpSpPr>
          <p:cNvPr id="3" name="object 3"/>
          <p:cNvGrpSpPr/>
          <p:nvPr/>
        </p:nvGrpSpPr>
        <p:grpSpPr>
          <a:xfrm>
            <a:off x="0" y="838200"/>
            <a:ext cx="9144000" cy="6019800"/>
            <a:chOff x="0" y="838200"/>
            <a:chExt cx="9144000" cy="6019800"/>
          </a:xfrm>
        </p:grpSpPr>
        <p:sp>
          <p:nvSpPr>
            <p:cNvPr id="4" name="object 4"/>
            <p:cNvSpPr/>
            <p:nvPr/>
          </p:nvSpPr>
          <p:spPr>
            <a:xfrm>
              <a:off x="6248400" y="838200"/>
              <a:ext cx="2895600" cy="3276600"/>
            </a:xfrm>
            <a:prstGeom prst="rect">
              <a:avLst/>
            </a:prstGeom>
            <a:blipFill>
              <a:blip r:embed="rId2" cstate="print"/>
              <a:stretch>
                <a:fillRect/>
              </a:stretch>
            </a:blipFill>
          </p:spPr>
          <p:txBody>
            <a:bodyPr wrap="square" lIns="0" tIns="0" rIns="0" bIns="0" rtlCol="0"/>
            <a:lstStyle/>
            <a:p>
              <a:endParaRPr/>
            </a:p>
          </p:txBody>
        </p:sp>
        <p:sp>
          <p:nvSpPr>
            <p:cNvPr id="5" name="object 5"/>
            <p:cNvSpPr/>
            <p:nvPr/>
          </p:nvSpPr>
          <p:spPr>
            <a:xfrm>
              <a:off x="3352800" y="838200"/>
              <a:ext cx="2857500" cy="3276600"/>
            </a:xfrm>
            <a:prstGeom prst="rect">
              <a:avLst/>
            </a:prstGeom>
            <a:blipFill>
              <a:blip r:embed="rId3" cstate="print"/>
              <a:stretch>
                <a:fillRect/>
              </a:stretch>
            </a:blipFill>
          </p:spPr>
          <p:txBody>
            <a:bodyPr wrap="square" lIns="0" tIns="0" rIns="0" bIns="0" rtlCol="0"/>
            <a:lstStyle/>
            <a:p>
              <a:endParaRPr/>
            </a:p>
          </p:txBody>
        </p:sp>
        <p:sp>
          <p:nvSpPr>
            <p:cNvPr id="6" name="object 6"/>
            <p:cNvSpPr/>
            <p:nvPr/>
          </p:nvSpPr>
          <p:spPr>
            <a:xfrm>
              <a:off x="91321" y="961957"/>
              <a:ext cx="3261486" cy="3229042"/>
            </a:xfrm>
            <a:prstGeom prst="rect">
              <a:avLst/>
            </a:prstGeom>
            <a:blipFill>
              <a:blip r:embed="rId4" cstate="print"/>
              <a:stretch>
                <a:fillRect/>
              </a:stretch>
            </a:blipFill>
          </p:spPr>
          <p:txBody>
            <a:bodyPr wrap="square" lIns="0" tIns="0" rIns="0" bIns="0" rtlCol="0"/>
            <a:lstStyle/>
            <a:p>
              <a:endParaRPr/>
            </a:p>
          </p:txBody>
        </p:sp>
        <p:sp>
          <p:nvSpPr>
            <p:cNvPr id="7" name="object 7"/>
            <p:cNvSpPr/>
            <p:nvPr/>
          </p:nvSpPr>
          <p:spPr>
            <a:xfrm>
              <a:off x="0" y="3733799"/>
              <a:ext cx="9143999" cy="3124197"/>
            </a:xfrm>
            <a:prstGeom prst="rect">
              <a:avLst/>
            </a:prstGeom>
            <a:blipFill>
              <a:blip r:embed="rId5" cstate="print"/>
              <a:stretch>
                <a:fillRect/>
              </a:stretch>
            </a:blipFill>
          </p:spPr>
          <p:txBody>
            <a:bodyPr wrap="square" lIns="0" tIns="0" rIns="0" bIns="0" rtlCol="0"/>
            <a:lstStyle/>
            <a:p>
              <a:endParaRPr/>
            </a:p>
          </p:txBody>
        </p:sp>
      </p:gr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762000" y="228600"/>
            <a:ext cx="7317917" cy="690574"/>
          </a:xfrm>
          <a:prstGeom prst="rect">
            <a:avLst/>
          </a:prstGeom>
        </p:spPr>
        <p:txBody>
          <a:bodyPr vert="horz" wrap="square" lIns="0" tIns="13335" rIns="0" bIns="0" rtlCol="0">
            <a:spAutoFit/>
          </a:bodyPr>
          <a:lstStyle/>
          <a:p>
            <a:pPr marL="12700">
              <a:lnSpc>
                <a:spcPct val="100000"/>
              </a:lnSpc>
              <a:spcBef>
                <a:spcPts val="105"/>
              </a:spcBef>
              <a:tabLst>
                <a:tab pos="2757170" algn="l"/>
              </a:tabLst>
            </a:pPr>
            <a:r>
              <a:rPr spc="-15" dirty="0">
                <a:solidFill>
                  <a:srgbClr val="00AF50"/>
                </a:solidFill>
                <a:latin typeface="Times New Roman" panose="02020603050405020304" pitchFamily="18" charset="0"/>
                <a:cs typeface="Times New Roman" panose="02020603050405020304" pitchFamily="18" charset="0"/>
              </a:rPr>
              <a:t>Symptoms</a:t>
            </a:r>
            <a:r>
              <a:rPr sz="3200" spc="-15" dirty="0">
                <a:latin typeface="Times New Roman" panose="02020603050405020304" pitchFamily="18" charset="0"/>
                <a:cs typeface="Times New Roman" panose="02020603050405020304" pitchFamily="18" charset="0"/>
              </a:rPr>
              <a:t>-	(</a:t>
            </a:r>
            <a:r>
              <a:rPr sz="3200" spc="-15" dirty="0">
                <a:solidFill>
                  <a:srgbClr val="FF0000"/>
                </a:solidFill>
                <a:latin typeface="Times New Roman" panose="02020603050405020304" pitchFamily="18" charset="0"/>
                <a:cs typeface="Times New Roman" panose="02020603050405020304" pitchFamily="18" charset="0"/>
              </a:rPr>
              <a:t>S</a:t>
            </a:r>
            <a:r>
              <a:rPr sz="3200" spc="-15" dirty="0">
                <a:latin typeface="Times New Roman" panose="02020603050405020304" pitchFamily="18" charset="0"/>
                <a:cs typeface="Times New Roman" panose="02020603050405020304" pitchFamily="18" charset="0"/>
              </a:rPr>
              <a:t>evere </a:t>
            </a:r>
            <a:r>
              <a:rPr sz="3200" spc="-15" dirty="0">
                <a:solidFill>
                  <a:srgbClr val="FF0000"/>
                </a:solidFill>
                <a:latin typeface="Times New Roman" panose="02020603050405020304" pitchFamily="18" charset="0"/>
                <a:cs typeface="Times New Roman" panose="02020603050405020304" pitchFamily="18" charset="0"/>
              </a:rPr>
              <a:t>P</a:t>
            </a:r>
            <a:r>
              <a:rPr sz="3200" spc="-15" dirty="0">
                <a:latin typeface="Times New Roman" panose="02020603050405020304" pitchFamily="18" charset="0"/>
                <a:cs typeface="Times New Roman" panose="02020603050405020304" pitchFamily="18" charset="0"/>
              </a:rPr>
              <a:t>ain </a:t>
            </a:r>
            <a:r>
              <a:rPr sz="3200" dirty="0">
                <a:solidFill>
                  <a:srgbClr val="FF0000"/>
                </a:solidFill>
                <a:latin typeface="Times New Roman" panose="02020603050405020304" pitchFamily="18" charset="0"/>
                <a:cs typeface="Times New Roman" panose="02020603050405020304" pitchFamily="18" charset="0"/>
              </a:rPr>
              <a:t>D</a:t>
            </a:r>
            <a:r>
              <a:rPr sz="3200" dirty="0">
                <a:latin typeface="Times New Roman" panose="02020603050405020304" pitchFamily="18" charset="0"/>
                <a:cs typeface="Times New Roman" panose="02020603050405020304" pitchFamily="18" charset="0"/>
              </a:rPr>
              <a:t>uring</a:t>
            </a:r>
            <a:r>
              <a:rPr sz="3200" spc="-75" dirty="0">
                <a:latin typeface="Times New Roman" panose="02020603050405020304" pitchFamily="18" charset="0"/>
                <a:cs typeface="Times New Roman" panose="02020603050405020304" pitchFamily="18" charset="0"/>
              </a:rPr>
              <a:t> </a:t>
            </a:r>
            <a:r>
              <a:rPr sz="3200" spc="-5" dirty="0">
                <a:solidFill>
                  <a:srgbClr val="FF0000"/>
                </a:solidFill>
                <a:latin typeface="Times New Roman" panose="02020603050405020304" pitchFamily="18" charset="0"/>
                <a:cs typeface="Times New Roman" panose="02020603050405020304" pitchFamily="18" charset="0"/>
              </a:rPr>
              <a:t>UTI</a:t>
            </a:r>
            <a:r>
              <a:rPr sz="3200" spc="-5" dirty="0">
                <a:latin typeface="Times New Roman" panose="02020603050405020304" pitchFamily="18" charset="0"/>
                <a:cs typeface="Times New Roman" panose="02020603050405020304" pitchFamily="18" charset="0"/>
              </a:rPr>
              <a:t>)</a:t>
            </a:r>
            <a:endParaRPr sz="3200" dirty="0">
              <a:latin typeface="Times New Roman" panose="02020603050405020304" pitchFamily="18" charset="0"/>
              <a:cs typeface="Times New Roman" panose="02020603050405020304" pitchFamily="18" charset="0"/>
            </a:endParaRPr>
          </a:p>
        </p:txBody>
      </p:sp>
      <p:sp>
        <p:nvSpPr>
          <p:cNvPr id="3" name="object 3"/>
          <p:cNvSpPr txBox="1"/>
          <p:nvPr/>
        </p:nvSpPr>
        <p:spPr>
          <a:xfrm>
            <a:off x="88899" y="1064375"/>
            <a:ext cx="8975090" cy="5491247"/>
          </a:xfrm>
          <a:prstGeom prst="rect">
            <a:avLst/>
          </a:prstGeom>
        </p:spPr>
        <p:txBody>
          <a:bodyPr vert="horz" wrap="square" lIns="0" tIns="12700" rIns="0" bIns="0" rtlCol="0">
            <a:spAutoFit/>
          </a:bodyPr>
          <a:lstStyle/>
          <a:p>
            <a:pPr marL="173355" indent="-161290">
              <a:lnSpc>
                <a:spcPct val="100000"/>
              </a:lnSpc>
              <a:spcBef>
                <a:spcPts val="100"/>
              </a:spcBef>
              <a:buSzPct val="97222"/>
              <a:buFont typeface="Arial"/>
              <a:buChar char="•"/>
              <a:tabLst>
                <a:tab pos="173990" algn="l"/>
              </a:tabLst>
            </a:pPr>
            <a:r>
              <a:rPr sz="3200" b="1" spc="-15" dirty="0">
                <a:solidFill>
                  <a:srgbClr val="FF0000"/>
                </a:solidFill>
                <a:latin typeface="Times New Roman" panose="02020603050405020304" pitchFamily="18" charset="0"/>
                <a:cs typeface="Times New Roman" panose="02020603050405020304" pitchFamily="18" charset="0"/>
              </a:rPr>
              <a:t>S</a:t>
            </a:r>
            <a:r>
              <a:rPr sz="2800" b="1" spc="-15" dirty="0">
                <a:solidFill>
                  <a:srgbClr val="1F487C"/>
                </a:solidFill>
                <a:latin typeface="Times New Roman" panose="02020603050405020304" pitchFamily="18" charset="0"/>
                <a:cs typeface="Times New Roman" panose="02020603050405020304" pitchFamily="18" charset="0"/>
              </a:rPr>
              <a:t>ystemic </a:t>
            </a:r>
            <a:r>
              <a:rPr sz="2800" b="1" spc="-10" dirty="0">
                <a:solidFill>
                  <a:srgbClr val="1F487C"/>
                </a:solidFill>
                <a:latin typeface="Times New Roman" panose="02020603050405020304" pitchFamily="18" charset="0"/>
                <a:cs typeface="Times New Roman" panose="02020603050405020304" pitchFamily="18" charset="0"/>
              </a:rPr>
              <a:t>symptoms- </a:t>
            </a:r>
            <a:r>
              <a:rPr sz="2800" b="1" spc="-15" dirty="0">
                <a:solidFill>
                  <a:srgbClr val="1F487C"/>
                </a:solidFill>
                <a:latin typeface="Times New Roman" panose="02020603050405020304" pitchFamily="18" charset="0"/>
                <a:cs typeface="Times New Roman" panose="02020603050405020304" pitchFamily="18" charset="0"/>
              </a:rPr>
              <a:t>myalgia, </a:t>
            </a:r>
            <a:r>
              <a:rPr sz="2800" b="1" dirty="0">
                <a:solidFill>
                  <a:srgbClr val="1F487C"/>
                </a:solidFill>
                <a:latin typeface="Times New Roman" panose="02020603050405020304" pitchFamily="18" charset="0"/>
                <a:cs typeface="Times New Roman" panose="02020603050405020304" pitchFamily="18" charset="0"/>
              </a:rPr>
              <a:t>vomiting, </a:t>
            </a:r>
            <a:r>
              <a:rPr sz="2800" b="1" spc="-10" dirty="0">
                <a:solidFill>
                  <a:srgbClr val="1F487C"/>
                </a:solidFill>
                <a:latin typeface="Times New Roman" panose="02020603050405020304" pitchFamily="18" charset="0"/>
                <a:cs typeface="Times New Roman" panose="02020603050405020304" pitchFamily="18" charset="0"/>
              </a:rPr>
              <a:t>weakness</a:t>
            </a:r>
            <a:r>
              <a:rPr sz="2800" b="1" spc="-65" dirty="0">
                <a:solidFill>
                  <a:srgbClr val="1F487C"/>
                </a:solidFill>
                <a:latin typeface="Times New Roman" panose="02020603050405020304" pitchFamily="18" charset="0"/>
                <a:cs typeface="Times New Roman" panose="02020603050405020304" pitchFamily="18" charset="0"/>
              </a:rPr>
              <a:t> </a:t>
            </a:r>
            <a:r>
              <a:rPr sz="1400" b="1" spc="-15" dirty="0">
                <a:solidFill>
                  <a:srgbClr val="1F487C"/>
                </a:solidFill>
                <a:latin typeface="Times New Roman" panose="02020603050405020304" pitchFamily="18" charset="0"/>
                <a:cs typeface="Times New Roman" panose="02020603050405020304" pitchFamily="18" charset="0"/>
              </a:rPr>
              <a:t>etc.</a:t>
            </a:r>
            <a:endParaRPr sz="1400" dirty="0">
              <a:latin typeface="Times New Roman" panose="02020603050405020304" pitchFamily="18" charset="0"/>
              <a:cs typeface="Times New Roman" panose="02020603050405020304" pitchFamily="18" charset="0"/>
            </a:endParaRPr>
          </a:p>
          <a:p>
            <a:pPr marL="173355" indent="-161290">
              <a:lnSpc>
                <a:spcPct val="100000"/>
              </a:lnSpc>
              <a:buSzPct val="97222"/>
              <a:buFont typeface="Arial"/>
              <a:buChar char="•"/>
              <a:tabLst>
                <a:tab pos="173990" algn="l"/>
              </a:tabLst>
            </a:pPr>
            <a:r>
              <a:rPr sz="3200" b="1" dirty="0">
                <a:solidFill>
                  <a:srgbClr val="FF0000"/>
                </a:solidFill>
                <a:latin typeface="Times New Roman" panose="02020603050405020304" pitchFamily="18" charset="0"/>
                <a:cs typeface="Times New Roman" panose="02020603050405020304" pitchFamily="18" charset="0"/>
              </a:rPr>
              <a:t>P</a:t>
            </a:r>
            <a:r>
              <a:rPr sz="2800" b="1" dirty="0">
                <a:solidFill>
                  <a:srgbClr val="001F5F"/>
                </a:solidFill>
                <a:latin typeface="Times New Roman" panose="02020603050405020304" pitchFamily="18" charset="0"/>
                <a:cs typeface="Times New Roman" panose="02020603050405020304" pitchFamily="18" charset="0"/>
              </a:rPr>
              <a:t>ain </a:t>
            </a:r>
            <a:r>
              <a:rPr sz="2800" b="1" spc="-10" dirty="0">
                <a:solidFill>
                  <a:srgbClr val="001F5F"/>
                </a:solidFill>
                <a:latin typeface="Times New Roman" panose="02020603050405020304" pitchFamily="18" charset="0"/>
                <a:cs typeface="Times New Roman" panose="02020603050405020304" pitchFamily="18" charset="0"/>
              </a:rPr>
              <a:t>(Pelvic, </a:t>
            </a:r>
            <a:r>
              <a:rPr sz="2800" b="1" spc="-15" dirty="0">
                <a:solidFill>
                  <a:srgbClr val="001F5F"/>
                </a:solidFill>
                <a:latin typeface="Times New Roman" panose="02020603050405020304" pitchFamily="18" charset="0"/>
                <a:cs typeface="Times New Roman" panose="02020603050405020304" pitchFamily="18" charset="0"/>
              </a:rPr>
              <a:t>Rectal, </a:t>
            </a:r>
            <a:r>
              <a:rPr sz="2800" b="1" spc="-5" dirty="0">
                <a:solidFill>
                  <a:srgbClr val="001F5F"/>
                </a:solidFill>
                <a:latin typeface="Times New Roman" panose="02020603050405020304" pitchFamily="18" charset="0"/>
                <a:cs typeface="Times New Roman" panose="02020603050405020304" pitchFamily="18" charset="0"/>
              </a:rPr>
              <a:t>lower </a:t>
            </a:r>
            <a:r>
              <a:rPr sz="2800" b="1" dirty="0">
                <a:solidFill>
                  <a:srgbClr val="001F5F"/>
                </a:solidFill>
                <a:latin typeface="Times New Roman" panose="02020603050405020304" pitchFamily="18" charset="0"/>
                <a:cs typeface="Times New Roman" panose="02020603050405020304" pitchFamily="18" charset="0"/>
              </a:rPr>
              <a:t>abdomen or </a:t>
            </a:r>
            <a:r>
              <a:rPr sz="2800" b="1" spc="-10" dirty="0">
                <a:solidFill>
                  <a:srgbClr val="001F5F"/>
                </a:solidFill>
                <a:latin typeface="Times New Roman" panose="02020603050405020304" pitchFamily="18" charset="0"/>
                <a:cs typeface="Times New Roman" panose="02020603050405020304" pitchFamily="18" charset="0"/>
              </a:rPr>
              <a:t>renal</a:t>
            </a:r>
            <a:r>
              <a:rPr sz="2800" b="1" spc="-95" dirty="0">
                <a:solidFill>
                  <a:srgbClr val="001F5F"/>
                </a:solidFill>
                <a:latin typeface="Times New Roman" panose="02020603050405020304" pitchFamily="18" charset="0"/>
                <a:cs typeface="Times New Roman" panose="02020603050405020304" pitchFamily="18" charset="0"/>
              </a:rPr>
              <a:t> </a:t>
            </a:r>
            <a:r>
              <a:rPr sz="2800" b="1" dirty="0">
                <a:solidFill>
                  <a:srgbClr val="001F5F"/>
                </a:solidFill>
                <a:latin typeface="Times New Roman" panose="02020603050405020304" pitchFamily="18" charset="0"/>
                <a:cs typeface="Times New Roman" panose="02020603050405020304" pitchFamily="18" charset="0"/>
              </a:rPr>
              <a:t>angle)</a:t>
            </a:r>
            <a:endParaRPr sz="2800" dirty="0">
              <a:latin typeface="Times New Roman" panose="02020603050405020304" pitchFamily="18" charset="0"/>
              <a:cs typeface="Times New Roman" panose="02020603050405020304" pitchFamily="18" charset="0"/>
            </a:endParaRPr>
          </a:p>
          <a:p>
            <a:pPr marL="173355" indent="-161290">
              <a:lnSpc>
                <a:spcPct val="100000"/>
              </a:lnSpc>
              <a:buSzPct val="97222"/>
              <a:buFont typeface="Arial"/>
              <a:buChar char="•"/>
              <a:tabLst>
                <a:tab pos="173990" algn="l"/>
              </a:tabLst>
            </a:pPr>
            <a:r>
              <a:rPr sz="3200" b="1" spc="-10" dirty="0">
                <a:solidFill>
                  <a:srgbClr val="FF0000"/>
                </a:solidFill>
                <a:latin typeface="Times New Roman" panose="02020603050405020304" pitchFamily="18" charset="0"/>
                <a:cs typeface="Times New Roman" panose="02020603050405020304" pitchFamily="18" charset="0"/>
              </a:rPr>
              <a:t>P</a:t>
            </a:r>
            <a:r>
              <a:rPr sz="2800" b="1" spc="-10" dirty="0">
                <a:solidFill>
                  <a:srgbClr val="001F5F"/>
                </a:solidFill>
                <a:latin typeface="Times New Roman" panose="02020603050405020304" pitchFamily="18" charset="0"/>
                <a:cs typeface="Times New Roman" panose="02020603050405020304" pitchFamily="18" charset="0"/>
              </a:rPr>
              <a:t>ungent </a:t>
            </a:r>
            <a:r>
              <a:rPr sz="2800" b="1" dirty="0">
                <a:solidFill>
                  <a:srgbClr val="001F5F"/>
                </a:solidFill>
                <a:latin typeface="Times New Roman" panose="02020603050405020304" pitchFamily="18" charset="0"/>
                <a:cs typeface="Times New Roman" panose="02020603050405020304" pitchFamily="18" charset="0"/>
              </a:rPr>
              <a:t>smell of</a:t>
            </a:r>
            <a:r>
              <a:rPr sz="2800" b="1" spc="-25" dirty="0">
                <a:solidFill>
                  <a:srgbClr val="001F5F"/>
                </a:solidFill>
                <a:latin typeface="Times New Roman" panose="02020603050405020304" pitchFamily="18" charset="0"/>
                <a:cs typeface="Times New Roman" panose="02020603050405020304" pitchFamily="18" charset="0"/>
              </a:rPr>
              <a:t> </a:t>
            </a:r>
            <a:r>
              <a:rPr sz="2800" b="1" dirty="0">
                <a:solidFill>
                  <a:srgbClr val="001F5F"/>
                </a:solidFill>
                <a:latin typeface="Times New Roman" panose="02020603050405020304" pitchFamily="18" charset="0"/>
                <a:cs typeface="Times New Roman" panose="02020603050405020304" pitchFamily="18" charset="0"/>
              </a:rPr>
              <a:t>urine</a:t>
            </a:r>
            <a:endParaRPr sz="2800" dirty="0">
              <a:latin typeface="Times New Roman" panose="02020603050405020304" pitchFamily="18" charset="0"/>
              <a:cs typeface="Times New Roman" panose="02020603050405020304" pitchFamily="18" charset="0"/>
            </a:endParaRPr>
          </a:p>
          <a:p>
            <a:pPr marL="173355" indent="-161290">
              <a:lnSpc>
                <a:spcPct val="100000"/>
              </a:lnSpc>
              <a:buSzPct val="97222"/>
              <a:buFont typeface="Arial"/>
              <a:buChar char="•"/>
              <a:tabLst>
                <a:tab pos="173990" algn="l"/>
              </a:tabLst>
            </a:pPr>
            <a:r>
              <a:rPr sz="3200" b="1" spc="-5" dirty="0">
                <a:solidFill>
                  <a:srgbClr val="FF0000"/>
                </a:solidFill>
                <a:latin typeface="Times New Roman" panose="02020603050405020304" pitchFamily="18" charset="0"/>
                <a:cs typeface="Times New Roman" panose="02020603050405020304" pitchFamily="18" charset="0"/>
              </a:rPr>
              <a:t>D</a:t>
            </a:r>
            <a:r>
              <a:rPr sz="2800" b="1" spc="-5" dirty="0">
                <a:solidFill>
                  <a:srgbClr val="001F5F"/>
                </a:solidFill>
                <a:latin typeface="Times New Roman" panose="02020603050405020304" pitchFamily="18" charset="0"/>
                <a:cs typeface="Times New Roman" panose="02020603050405020304" pitchFamily="18" charset="0"/>
              </a:rPr>
              <a:t>ysuria </a:t>
            </a:r>
            <a:r>
              <a:rPr sz="2800" b="1" dirty="0">
                <a:solidFill>
                  <a:srgbClr val="001F5F"/>
                </a:solidFill>
                <a:latin typeface="Times New Roman" panose="02020603050405020304" pitchFamily="18" charset="0"/>
                <a:cs typeface="Times New Roman" panose="02020603050405020304" pitchFamily="18" charset="0"/>
              </a:rPr>
              <a:t>(Burning),</a:t>
            </a:r>
            <a:endParaRPr sz="2800" dirty="0">
              <a:latin typeface="Times New Roman" panose="02020603050405020304" pitchFamily="18" charset="0"/>
              <a:cs typeface="Times New Roman" panose="02020603050405020304" pitchFamily="18" charset="0"/>
            </a:endParaRPr>
          </a:p>
          <a:p>
            <a:pPr marL="173355" indent="-161290">
              <a:lnSpc>
                <a:spcPct val="100000"/>
              </a:lnSpc>
              <a:spcBef>
                <a:spcPts val="5"/>
              </a:spcBef>
              <a:buSzPct val="97222"/>
              <a:buFont typeface="Arial"/>
              <a:buChar char="•"/>
              <a:tabLst>
                <a:tab pos="173990" algn="l"/>
              </a:tabLst>
            </a:pPr>
            <a:r>
              <a:rPr sz="3200" b="1" spc="-5" dirty="0">
                <a:solidFill>
                  <a:srgbClr val="FF0000"/>
                </a:solidFill>
                <a:latin typeface="Times New Roman" panose="02020603050405020304" pitchFamily="18" charset="0"/>
                <a:cs typeface="Times New Roman" panose="02020603050405020304" pitchFamily="18" charset="0"/>
              </a:rPr>
              <a:t>D</a:t>
            </a:r>
            <a:r>
              <a:rPr sz="2800" b="1" spc="-5" dirty="0">
                <a:solidFill>
                  <a:srgbClr val="001F5F"/>
                </a:solidFill>
                <a:latin typeface="Times New Roman" panose="02020603050405020304" pitchFamily="18" charset="0"/>
                <a:cs typeface="Times New Roman" panose="02020603050405020304" pitchFamily="18" charset="0"/>
              </a:rPr>
              <a:t>enies urination </a:t>
            </a:r>
            <a:r>
              <a:rPr sz="2800" b="1" spc="-10" dirty="0">
                <a:solidFill>
                  <a:srgbClr val="001F5F"/>
                </a:solidFill>
                <a:latin typeface="Times New Roman" panose="02020603050405020304" pitchFamily="18" charset="0"/>
                <a:cs typeface="Times New Roman" panose="02020603050405020304" pitchFamily="18" charset="0"/>
              </a:rPr>
              <a:t>(Fear </a:t>
            </a:r>
            <a:r>
              <a:rPr sz="2800" b="1" dirty="0">
                <a:solidFill>
                  <a:srgbClr val="001F5F"/>
                </a:solidFill>
                <a:latin typeface="Times New Roman" panose="02020603050405020304" pitchFamily="18" charset="0"/>
                <a:cs typeface="Times New Roman" panose="02020603050405020304" pitchFamily="18" charset="0"/>
              </a:rPr>
              <a:t>of</a:t>
            </a:r>
            <a:r>
              <a:rPr sz="2800" b="1" spc="-45" dirty="0">
                <a:solidFill>
                  <a:srgbClr val="001F5F"/>
                </a:solidFill>
                <a:latin typeface="Times New Roman" panose="02020603050405020304" pitchFamily="18" charset="0"/>
                <a:cs typeface="Times New Roman" panose="02020603050405020304" pitchFamily="18" charset="0"/>
              </a:rPr>
              <a:t> </a:t>
            </a:r>
            <a:r>
              <a:rPr sz="2800" b="1" dirty="0">
                <a:solidFill>
                  <a:srgbClr val="001F5F"/>
                </a:solidFill>
                <a:latin typeface="Times New Roman" panose="02020603050405020304" pitchFamily="18" charset="0"/>
                <a:cs typeface="Times New Roman" panose="02020603050405020304" pitchFamily="18" charset="0"/>
              </a:rPr>
              <a:t>Urination)</a:t>
            </a:r>
            <a:endParaRPr sz="2800" dirty="0">
              <a:latin typeface="Times New Roman" panose="02020603050405020304" pitchFamily="18" charset="0"/>
              <a:cs typeface="Times New Roman" panose="02020603050405020304" pitchFamily="18" charset="0"/>
            </a:endParaRPr>
          </a:p>
          <a:p>
            <a:pPr marL="173355" indent="-161290">
              <a:lnSpc>
                <a:spcPct val="100000"/>
              </a:lnSpc>
              <a:buSzPct val="97222"/>
              <a:buFont typeface="Arial"/>
              <a:buChar char="•"/>
              <a:tabLst>
                <a:tab pos="173990" algn="l"/>
              </a:tabLst>
            </a:pPr>
            <a:r>
              <a:rPr sz="3200" b="1" spc="-10" dirty="0">
                <a:solidFill>
                  <a:srgbClr val="FF0000"/>
                </a:solidFill>
                <a:latin typeface="Times New Roman" panose="02020603050405020304" pitchFamily="18" charset="0"/>
                <a:cs typeface="Times New Roman" panose="02020603050405020304" pitchFamily="18" charset="0"/>
              </a:rPr>
              <a:t>D</a:t>
            </a:r>
            <a:r>
              <a:rPr sz="2800" b="1" spc="-10" dirty="0">
                <a:solidFill>
                  <a:srgbClr val="001F5F"/>
                </a:solidFill>
                <a:latin typeface="Times New Roman" panose="02020603050405020304" pitchFamily="18" charset="0"/>
                <a:cs typeface="Times New Roman" panose="02020603050405020304" pitchFamily="18" charset="0"/>
              </a:rPr>
              <a:t>ischarge </a:t>
            </a:r>
            <a:r>
              <a:rPr sz="2800" b="1" spc="-5" dirty="0">
                <a:solidFill>
                  <a:srgbClr val="001F5F"/>
                </a:solidFill>
                <a:latin typeface="Times New Roman" panose="02020603050405020304" pitchFamily="18" charset="0"/>
                <a:cs typeface="Times New Roman" panose="02020603050405020304" pitchFamily="18" charset="0"/>
              </a:rPr>
              <a:t>through</a:t>
            </a:r>
            <a:r>
              <a:rPr sz="2800" b="1" spc="-70" dirty="0">
                <a:solidFill>
                  <a:srgbClr val="001F5F"/>
                </a:solidFill>
                <a:latin typeface="Times New Roman" panose="02020603050405020304" pitchFamily="18" charset="0"/>
                <a:cs typeface="Times New Roman" panose="02020603050405020304" pitchFamily="18" charset="0"/>
              </a:rPr>
              <a:t> </a:t>
            </a:r>
            <a:r>
              <a:rPr sz="2800" b="1" spc="-20" dirty="0">
                <a:solidFill>
                  <a:srgbClr val="001F5F"/>
                </a:solidFill>
                <a:latin typeface="Times New Roman" panose="02020603050405020304" pitchFamily="18" charset="0"/>
                <a:cs typeface="Times New Roman" panose="02020603050405020304" pitchFamily="18" charset="0"/>
              </a:rPr>
              <a:t>urethra</a:t>
            </a:r>
            <a:endParaRPr sz="2800" dirty="0">
              <a:latin typeface="Times New Roman" panose="02020603050405020304" pitchFamily="18" charset="0"/>
              <a:cs typeface="Times New Roman" panose="02020603050405020304" pitchFamily="18" charset="0"/>
            </a:endParaRPr>
          </a:p>
          <a:p>
            <a:pPr marL="173355" indent="-161290">
              <a:lnSpc>
                <a:spcPct val="100000"/>
              </a:lnSpc>
              <a:buSzPct val="97222"/>
              <a:buFont typeface="Arial"/>
              <a:buChar char="•"/>
              <a:tabLst>
                <a:tab pos="173990" algn="l"/>
              </a:tabLst>
            </a:pPr>
            <a:r>
              <a:rPr sz="3200" b="1" spc="-10" dirty="0">
                <a:solidFill>
                  <a:srgbClr val="FF0000"/>
                </a:solidFill>
                <a:latin typeface="Times New Roman" panose="02020603050405020304" pitchFamily="18" charset="0"/>
                <a:cs typeface="Times New Roman" panose="02020603050405020304" pitchFamily="18" charset="0"/>
              </a:rPr>
              <a:t>D</a:t>
            </a:r>
            <a:r>
              <a:rPr sz="2800" b="1" spc="-10" dirty="0">
                <a:solidFill>
                  <a:srgbClr val="001F5F"/>
                </a:solidFill>
                <a:latin typeface="Times New Roman" panose="02020603050405020304" pitchFamily="18" charset="0"/>
                <a:cs typeface="Times New Roman" panose="02020603050405020304" pitchFamily="18" charset="0"/>
              </a:rPr>
              <a:t>iscoloration </a:t>
            </a:r>
            <a:r>
              <a:rPr sz="2800" b="1" dirty="0">
                <a:solidFill>
                  <a:srgbClr val="001F5F"/>
                </a:solidFill>
                <a:latin typeface="Times New Roman" panose="02020603050405020304" pitchFamily="18" charset="0"/>
                <a:cs typeface="Times New Roman" panose="02020603050405020304" pitchFamily="18" charset="0"/>
              </a:rPr>
              <a:t>of urine </a:t>
            </a:r>
            <a:r>
              <a:rPr sz="1100" b="1" spc="-5" dirty="0">
                <a:solidFill>
                  <a:srgbClr val="001F5F"/>
                </a:solidFill>
                <a:latin typeface="Times New Roman" panose="02020603050405020304" pitchFamily="18" charset="0"/>
                <a:cs typeface="Times New Roman" panose="02020603050405020304" pitchFamily="18" charset="0"/>
              </a:rPr>
              <a:t>(Haematuria, Pyuria, Haziness,</a:t>
            </a:r>
            <a:r>
              <a:rPr sz="1100" b="1" spc="-60" dirty="0">
                <a:solidFill>
                  <a:srgbClr val="001F5F"/>
                </a:solidFill>
                <a:latin typeface="Times New Roman" panose="02020603050405020304" pitchFamily="18" charset="0"/>
                <a:cs typeface="Times New Roman" panose="02020603050405020304" pitchFamily="18" charset="0"/>
              </a:rPr>
              <a:t> </a:t>
            </a:r>
            <a:r>
              <a:rPr sz="1100" b="1" dirty="0">
                <a:solidFill>
                  <a:srgbClr val="001F5F"/>
                </a:solidFill>
                <a:latin typeface="Times New Roman" panose="02020603050405020304" pitchFamily="18" charset="0"/>
                <a:cs typeface="Times New Roman" panose="02020603050405020304" pitchFamily="18" charset="0"/>
              </a:rPr>
              <a:t>Clouding)</a:t>
            </a:r>
            <a:endParaRPr sz="1100" dirty="0">
              <a:latin typeface="Times New Roman" panose="02020603050405020304" pitchFamily="18" charset="0"/>
              <a:cs typeface="Times New Roman" panose="02020603050405020304" pitchFamily="18" charset="0"/>
            </a:endParaRPr>
          </a:p>
          <a:p>
            <a:pPr marL="173355" indent="-161290">
              <a:lnSpc>
                <a:spcPct val="100000"/>
              </a:lnSpc>
              <a:buSzPct val="97222"/>
              <a:buFont typeface="Arial"/>
              <a:buChar char="•"/>
              <a:tabLst>
                <a:tab pos="173990" algn="l"/>
              </a:tabLst>
            </a:pPr>
            <a:r>
              <a:rPr sz="3200" b="1" spc="-15" dirty="0">
                <a:solidFill>
                  <a:srgbClr val="FF0000"/>
                </a:solidFill>
                <a:latin typeface="Times New Roman" panose="02020603050405020304" pitchFamily="18" charset="0"/>
                <a:cs typeface="Times New Roman" panose="02020603050405020304" pitchFamily="18" charset="0"/>
              </a:rPr>
              <a:t>U</a:t>
            </a:r>
            <a:r>
              <a:rPr sz="2800" b="1" spc="-15" dirty="0">
                <a:solidFill>
                  <a:srgbClr val="001F5F"/>
                </a:solidFill>
                <a:latin typeface="Times New Roman" panose="02020603050405020304" pitchFamily="18" charset="0"/>
                <a:cs typeface="Times New Roman" panose="02020603050405020304" pitchFamily="18" charset="0"/>
              </a:rPr>
              <a:t>rgency</a:t>
            </a:r>
            <a:endParaRPr sz="2800" dirty="0">
              <a:latin typeface="Times New Roman" panose="02020603050405020304" pitchFamily="18" charset="0"/>
              <a:cs typeface="Times New Roman" panose="02020603050405020304" pitchFamily="18" charset="0"/>
            </a:endParaRPr>
          </a:p>
          <a:p>
            <a:pPr marL="173355" indent="-161290">
              <a:lnSpc>
                <a:spcPct val="100000"/>
              </a:lnSpc>
              <a:buSzPct val="97222"/>
              <a:buFont typeface="Arial"/>
              <a:buChar char="•"/>
              <a:tabLst>
                <a:tab pos="173990" algn="l"/>
              </a:tabLst>
            </a:pPr>
            <a:r>
              <a:rPr sz="3200" b="1" spc="-15" dirty="0">
                <a:solidFill>
                  <a:srgbClr val="FF0000"/>
                </a:solidFill>
                <a:latin typeface="Times New Roman" panose="02020603050405020304" pitchFamily="18" charset="0"/>
                <a:cs typeface="Times New Roman" panose="02020603050405020304" pitchFamily="18" charset="0"/>
              </a:rPr>
              <a:t>T</a:t>
            </a:r>
            <a:r>
              <a:rPr sz="2800" b="1" spc="-15" dirty="0">
                <a:solidFill>
                  <a:srgbClr val="001F5F"/>
                </a:solidFill>
                <a:latin typeface="Times New Roman" panose="02020603050405020304" pitchFamily="18" charset="0"/>
                <a:cs typeface="Times New Roman" panose="02020603050405020304" pitchFamily="18" charset="0"/>
              </a:rPr>
              <a:t>emperature (Fever </a:t>
            </a:r>
            <a:r>
              <a:rPr sz="2800" b="1" spc="-5" dirty="0">
                <a:solidFill>
                  <a:srgbClr val="001F5F"/>
                </a:solidFill>
                <a:latin typeface="Times New Roman" panose="02020603050405020304" pitchFamily="18" charset="0"/>
                <a:cs typeface="Times New Roman" panose="02020603050405020304" pitchFamily="18" charset="0"/>
              </a:rPr>
              <a:t>with</a:t>
            </a:r>
            <a:r>
              <a:rPr sz="2800" b="1" spc="-20" dirty="0">
                <a:solidFill>
                  <a:srgbClr val="001F5F"/>
                </a:solidFill>
                <a:latin typeface="Times New Roman" panose="02020603050405020304" pitchFamily="18" charset="0"/>
                <a:cs typeface="Times New Roman" panose="02020603050405020304" pitchFamily="18" charset="0"/>
              </a:rPr>
              <a:t> </a:t>
            </a:r>
            <a:r>
              <a:rPr sz="2800" b="1" spc="-5" dirty="0">
                <a:solidFill>
                  <a:srgbClr val="001F5F"/>
                </a:solidFill>
                <a:latin typeface="Times New Roman" panose="02020603050405020304" pitchFamily="18" charset="0"/>
                <a:cs typeface="Times New Roman" panose="02020603050405020304" pitchFamily="18" charset="0"/>
              </a:rPr>
              <a:t>chills)</a:t>
            </a:r>
            <a:endParaRPr sz="2800" dirty="0">
              <a:latin typeface="Times New Roman" panose="02020603050405020304" pitchFamily="18" charset="0"/>
              <a:cs typeface="Times New Roman" panose="02020603050405020304" pitchFamily="18" charset="0"/>
            </a:endParaRPr>
          </a:p>
          <a:p>
            <a:pPr marL="173355" indent="-161290">
              <a:lnSpc>
                <a:spcPct val="100000"/>
              </a:lnSpc>
              <a:spcBef>
                <a:spcPts val="5"/>
              </a:spcBef>
              <a:buSzPct val="97222"/>
              <a:buFont typeface="Arial"/>
              <a:buChar char="•"/>
              <a:tabLst>
                <a:tab pos="173990" algn="l"/>
              </a:tabLst>
            </a:pPr>
            <a:r>
              <a:rPr sz="3200" b="1" spc="-10" dirty="0">
                <a:solidFill>
                  <a:srgbClr val="FF0000"/>
                </a:solidFill>
                <a:latin typeface="Times New Roman" panose="02020603050405020304" pitchFamily="18" charset="0"/>
                <a:cs typeface="Times New Roman" panose="02020603050405020304" pitchFamily="18" charset="0"/>
              </a:rPr>
              <a:t>I</a:t>
            </a:r>
            <a:r>
              <a:rPr sz="2800" b="1" spc="-10" dirty="0">
                <a:solidFill>
                  <a:srgbClr val="001F5F"/>
                </a:solidFill>
                <a:latin typeface="Times New Roman" panose="02020603050405020304" pitchFamily="18" charset="0"/>
                <a:cs typeface="Times New Roman" panose="02020603050405020304" pitchFamily="18" charset="0"/>
              </a:rPr>
              <a:t>ncomplete </a:t>
            </a:r>
            <a:r>
              <a:rPr sz="2800" b="1" spc="-5" dirty="0">
                <a:solidFill>
                  <a:srgbClr val="001F5F"/>
                </a:solidFill>
                <a:latin typeface="Times New Roman" panose="02020603050405020304" pitchFamily="18" charset="0"/>
                <a:cs typeface="Times New Roman" panose="02020603050405020304" pitchFamily="18" charset="0"/>
              </a:rPr>
              <a:t>emptying</a:t>
            </a:r>
            <a:r>
              <a:rPr sz="2800" b="1" spc="-45" dirty="0">
                <a:solidFill>
                  <a:srgbClr val="001F5F"/>
                </a:solidFill>
                <a:latin typeface="Times New Roman" panose="02020603050405020304" pitchFamily="18" charset="0"/>
                <a:cs typeface="Times New Roman" panose="02020603050405020304" pitchFamily="18" charset="0"/>
              </a:rPr>
              <a:t> </a:t>
            </a:r>
            <a:r>
              <a:rPr sz="2800" b="1" spc="-15" dirty="0">
                <a:solidFill>
                  <a:srgbClr val="001F5F"/>
                </a:solidFill>
                <a:latin typeface="Times New Roman" panose="02020603050405020304" pitchFamily="18" charset="0"/>
                <a:cs typeface="Times New Roman" panose="02020603050405020304" pitchFamily="18" charset="0"/>
              </a:rPr>
              <a:t>(Retention)</a:t>
            </a:r>
            <a:endParaRPr sz="2800" dirty="0">
              <a:latin typeface="Times New Roman" panose="02020603050405020304" pitchFamily="18" charset="0"/>
              <a:cs typeface="Times New Roman" panose="02020603050405020304" pitchFamily="18" charset="0"/>
            </a:endParaRPr>
          </a:p>
          <a:p>
            <a:pPr marL="173355" indent="-161290">
              <a:lnSpc>
                <a:spcPct val="100000"/>
              </a:lnSpc>
              <a:buSzPct val="97222"/>
              <a:buFont typeface="Arial"/>
              <a:buChar char="•"/>
              <a:tabLst>
                <a:tab pos="173990" algn="l"/>
              </a:tabLst>
            </a:pPr>
            <a:r>
              <a:rPr sz="3200" b="1" spc="-5" dirty="0">
                <a:solidFill>
                  <a:srgbClr val="FF0000"/>
                </a:solidFill>
                <a:latin typeface="Times New Roman" panose="02020603050405020304" pitchFamily="18" charset="0"/>
                <a:cs typeface="Times New Roman" panose="02020603050405020304" pitchFamily="18" charset="0"/>
              </a:rPr>
              <a:t>I</a:t>
            </a:r>
            <a:r>
              <a:rPr sz="2800" b="1" spc="-5" dirty="0">
                <a:solidFill>
                  <a:srgbClr val="001F5F"/>
                </a:solidFill>
                <a:latin typeface="Times New Roman" panose="02020603050405020304" pitchFamily="18" charset="0"/>
                <a:cs typeface="Times New Roman" panose="02020603050405020304" pitchFamily="18" charset="0"/>
              </a:rPr>
              <a:t>ncontinence </a:t>
            </a:r>
            <a:r>
              <a:rPr sz="2800" b="1" dirty="0">
                <a:solidFill>
                  <a:srgbClr val="001F5F"/>
                </a:solidFill>
                <a:latin typeface="Times New Roman" panose="02020603050405020304" pitchFamily="18" charset="0"/>
                <a:cs typeface="Times New Roman" panose="02020603050405020304" pitchFamily="18" charset="0"/>
              </a:rPr>
              <a:t>of</a:t>
            </a:r>
            <a:r>
              <a:rPr sz="2800" b="1" spc="-45" dirty="0">
                <a:solidFill>
                  <a:srgbClr val="001F5F"/>
                </a:solidFill>
                <a:latin typeface="Times New Roman" panose="02020603050405020304" pitchFamily="18" charset="0"/>
                <a:cs typeface="Times New Roman" panose="02020603050405020304" pitchFamily="18" charset="0"/>
              </a:rPr>
              <a:t> </a:t>
            </a:r>
            <a:r>
              <a:rPr sz="2800" b="1" dirty="0">
                <a:solidFill>
                  <a:srgbClr val="001F5F"/>
                </a:solidFill>
                <a:latin typeface="Times New Roman" panose="02020603050405020304" pitchFamily="18" charset="0"/>
                <a:cs typeface="Times New Roman" panose="02020603050405020304" pitchFamily="18" charset="0"/>
              </a:rPr>
              <a:t>urine</a:t>
            </a:r>
            <a:endParaRPr sz="2800" dirty="0">
              <a:latin typeface="Times New Roman" panose="02020603050405020304" pitchFamily="18" charset="0"/>
              <a:cs typeface="Times New Roman" panose="02020603050405020304" pitchFamily="18" charset="0"/>
            </a:endParaRPr>
          </a:p>
        </p:txBody>
      </p:sp>
      <p:sp>
        <p:nvSpPr>
          <p:cNvPr id="4" name="object 4"/>
          <p:cNvSpPr/>
          <p:nvPr/>
        </p:nvSpPr>
        <p:spPr>
          <a:xfrm>
            <a:off x="6629400" y="3809999"/>
            <a:ext cx="2514599" cy="2888104"/>
          </a:xfrm>
          <a:prstGeom prst="rect">
            <a:avLst/>
          </a:prstGeom>
          <a:blipFill>
            <a:blip r:embed="rId2" cstate="print"/>
            <a:stretch>
              <a:fillRect/>
            </a:stretch>
          </a:blipFill>
        </p:spPr>
        <p:txBody>
          <a:bodyPr wrap="square" lIns="0" tIns="0" rIns="0" bIns="0" rtlCol="0"/>
          <a:lstStyle/>
          <a:p>
            <a:endParaRP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2500122" y="0"/>
            <a:ext cx="5655310" cy="2075180"/>
          </a:xfrm>
          <a:prstGeom prst="rect">
            <a:avLst/>
          </a:prstGeom>
        </p:spPr>
        <p:txBody>
          <a:bodyPr vert="horz" wrap="square" lIns="0" tIns="49530" rIns="0" bIns="0" rtlCol="0">
            <a:spAutoFit/>
          </a:bodyPr>
          <a:lstStyle/>
          <a:p>
            <a:pPr marL="12700" marR="5080" indent="417195">
              <a:lnSpc>
                <a:spcPct val="94700"/>
              </a:lnSpc>
              <a:spcBef>
                <a:spcPts val="390"/>
              </a:spcBef>
            </a:pPr>
            <a:r>
              <a:rPr sz="4650" i="1" spc="-65" dirty="0">
                <a:solidFill>
                  <a:srgbClr val="33CCCC"/>
                </a:solidFill>
                <a:latin typeface="Times New Roman"/>
                <a:cs typeface="Times New Roman"/>
              </a:rPr>
              <a:t>Management </a:t>
            </a:r>
            <a:r>
              <a:rPr sz="4650" i="1" spc="-105" dirty="0">
                <a:solidFill>
                  <a:srgbClr val="33CCCC"/>
                </a:solidFill>
                <a:latin typeface="Times New Roman"/>
                <a:cs typeface="Times New Roman"/>
              </a:rPr>
              <a:t>of  </a:t>
            </a:r>
            <a:r>
              <a:rPr sz="4650" i="1" spc="-45" dirty="0">
                <a:solidFill>
                  <a:srgbClr val="33CCCC"/>
                </a:solidFill>
                <a:latin typeface="Times New Roman"/>
                <a:cs typeface="Times New Roman"/>
              </a:rPr>
              <a:t>Uncomplicated  </a:t>
            </a:r>
            <a:r>
              <a:rPr sz="4650" i="1" spc="-15" dirty="0">
                <a:solidFill>
                  <a:srgbClr val="33CCCC"/>
                </a:solidFill>
                <a:latin typeface="Times New Roman"/>
                <a:cs typeface="Times New Roman"/>
              </a:rPr>
              <a:t>Urinary </a:t>
            </a:r>
            <a:r>
              <a:rPr sz="4650" i="1" spc="-30" dirty="0">
                <a:solidFill>
                  <a:srgbClr val="33CCCC"/>
                </a:solidFill>
                <a:latin typeface="Times New Roman"/>
                <a:cs typeface="Times New Roman"/>
              </a:rPr>
              <a:t>Tract</a:t>
            </a:r>
            <a:r>
              <a:rPr sz="4650" i="1" spc="-260" dirty="0">
                <a:solidFill>
                  <a:srgbClr val="33CCCC"/>
                </a:solidFill>
                <a:latin typeface="Times New Roman"/>
                <a:cs typeface="Times New Roman"/>
              </a:rPr>
              <a:t> </a:t>
            </a:r>
            <a:r>
              <a:rPr sz="4650" i="1" spc="-80" dirty="0">
                <a:solidFill>
                  <a:srgbClr val="33CCCC"/>
                </a:solidFill>
                <a:latin typeface="Times New Roman"/>
                <a:cs typeface="Times New Roman"/>
              </a:rPr>
              <a:t>Infection</a:t>
            </a:r>
            <a:endParaRPr sz="4650">
              <a:latin typeface="Times New Roman"/>
              <a:cs typeface="Times New Roman"/>
            </a:endParaRPr>
          </a:p>
        </p:txBody>
      </p:sp>
      <p:sp>
        <p:nvSpPr>
          <p:cNvPr id="3" name="object 3"/>
          <p:cNvSpPr/>
          <p:nvPr/>
        </p:nvSpPr>
        <p:spPr>
          <a:xfrm>
            <a:off x="548640" y="2063495"/>
            <a:ext cx="254508" cy="257555"/>
          </a:xfrm>
          <a:prstGeom prst="rect">
            <a:avLst/>
          </a:prstGeom>
          <a:blipFill>
            <a:blip r:embed="rId2" cstate="print"/>
            <a:stretch>
              <a:fillRect/>
            </a:stretch>
          </a:blipFill>
        </p:spPr>
        <p:txBody>
          <a:bodyPr wrap="square" lIns="0" tIns="0" rIns="0" bIns="0" rtlCol="0"/>
          <a:lstStyle/>
          <a:p>
            <a:endParaRPr/>
          </a:p>
        </p:txBody>
      </p:sp>
      <p:sp>
        <p:nvSpPr>
          <p:cNvPr id="4" name="object 4"/>
          <p:cNvSpPr/>
          <p:nvPr/>
        </p:nvSpPr>
        <p:spPr>
          <a:xfrm>
            <a:off x="548640" y="2968751"/>
            <a:ext cx="254508" cy="257556"/>
          </a:xfrm>
          <a:prstGeom prst="rect">
            <a:avLst/>
          </a:prstGeom>
          <a:blipFill>
            <a:blip r:embed="rId2" cstate="print"/>
            <a:stretch>
              <a:fillRect/>
            </a:stretch>
          </a:blipFill>
        </p:spPr>
        <p:txBody>
          <a:bodyPr wrap="square" lIns="0" tIns="0" rIns="0" bIns="0" rtlCol="0"/>
          <a:lstStyle/>
          <a:p>
            <a:endParaRPr/>
          </a:p>
        </p:txBody>
      </p:sp>
      <p:sp>
        <p:nvSpPr>
          <p:cNvPr id="5" name="object 5"/>
          <p:cNvSpPr txBox="1"/>
          <p:nvPr/>
        </p:nvSpPr>
        <p:spPr>
          <a:xfrm>
            <a:off x="535940" y="1936997"/>
            <a:ext cx="5829935" cy="3914140"/>
          </a:xfrm>
          <a:prstGeom prst="rect">
            <a:avLst/>
          </a:prstGeom>
        </p:spPr>
        <p:txBody>
          <a:bodyPr vert="horz" wrap="square" lIns="0" tIns="13970" rIns="0" bIns="0" rtlCol="0">
            <a:spAutoFit/>
          </a:bodyPr>
          <a:lstStyle/>
          <a:p>
            <a:pPr marL="355600">
              <a:lnSpc>
                <a:spcPct val="100000"/>
              </a:lnSpc>
              <a:spcBef>
                <a:spcPts val="110"/>
              </a:spcBef>
            </a:pPr>
            <a:r>
              <a:rPr sz="3050" b="1" i="1" spc="-55" dirty="0">
                <a:latin typeface="Times New Roman"/>
                <a:cs typeface="Times New Roman"/>
              </a:rPr>
              <a:t>Nonspecific</a:t>
            </a:r>
            <a:r>
              <a:rPr sz="3050" b="1" i="1" spc="-130" dirty="0">
                <a:latin typeface="Times New Roman"/>
                <a:cs typeface="Times New Roman"/>
              </a:rPr>
              <a:t> </a:t>
            </a:r>
            <a:r>
              <a:rPr sz="3050" b="1" i="1" spc="15" dirty="0">
                <a:latin typeface="Times New Roman"/>
                <a:cs typeface="Times New Roman"/>
              </a:rPr>
              <a:t>Therapy</a:t>
            </a:r>
            <a:endParaRPr sz="3050">
              <a:latin typeface="Times New Roman"/>
              <a:cs typeface="Times New Roman"/>
            </a:endParaRPr>
          </a:p>
          <a:p>
            <a:pPr marL="12700">
              <a:lnSpc>
                <a:spcPct val="100000"/>
              </a:lnSpc>
              <a:spcBef>
                <a:spcPts val="185"/>
              </a:spcBef>
              <a:tabLst>
                <a:tab pos="2007235" algn="l"/>
                <a:tab pos="4284980" algn="l"/>
              </a:tabLst>
            </a:pPr>
            <a:r>
              <a:rPr sz="2600" b="1" i="1" spc="-40" dirty="0">
                <a:latin typeface="Times New Roman"/>
                <a:cs typeface="Times New Roman"/>
              </a:rPr>
              <a:t>-</a:t>
            </a:r>
            <a:r>
              <a:rPr sz="2600" b="1" i="1" spc="35" dirty="0">
                <a:latin typeface="Times New Roman"/>
                <a:cs typeface="Times New Roman"/>
              </a:rPr>
              <a:t>Hy</a:t>
            </a:r>
            <a:r>
              <a:rPr sz="2600" b="1" i="1" spc="30" dirty="0">
                <a:latin typeface="Times New Roman"/>
                <a:cs typeface="Times New Roman"/>
              </a:rPr>
              <a:t>d</a:t>
            </a:r>
            <a:r>
              <a:rPr sz="2600" b="1" i="1" dirty="0">
                <a:latin typeface="Times New Roman"/>
                <a:cs typeface="Times New Roman"/>
              </a:rPr>
              <a:t>ration	</a:t>
            </a:r>
            <a:r>
              <a:rPr sz="2600" b="1" i="1" spc="-40" dirty="0">
                <a:latin typeface="Times New Roman"/>
                <a:cs typeface="Times New Roman"/>
              </a:rPr>
              <a:t>-</a:t>
            </a:r>
            <a:r>
              <a:rPr sz="2600" b="1" i="1" spc="-20" dirty="0">
                <a:latin typeface="Times New Roman"/>
                <a:cs typeface="Times New Roman"/>
              </a:rPr>
              <a:t>Uri</a:t>
            </a:r>
            <a:r>
              <a:rPr sz="2600" b="1" i="1" spc="-15" dirty="0">
                <a:latin typeface="Times New Roman"/>
                <a:cs typeface="Times New Roman"/>
              </a:rPr>
              <a:t>n</a:t>
            </a:r>
            <a:r>
              <a:rPr sz="2600" b="1" i="1" spc="45" dirty="0">
                <a:latin typeface="Times New Roman"/>
                <a:cs typeface="Times New Roman"/>
              </a:rPr>
              <a:t>ary</a:t>
            </a:r>
            <a:r>
              <a:rPr sz="2600" b="1" i="1" spc="10" dirty="0">
                <a:latin typeface="Times New Roman"/>
                <a:cs typeface="Times New Roman"/>
              </a:rPr>
              <a:t> </a:t>
            </a:r>
            <a:r>
              <a:rPr sz="2600" b="1" i="1" spc="-75" dirty="0">
                <a:latin typeface="Times New Roman"/>
                <a:cs typeface="Times New Roman"/>
              </a:rPr>
              <a:t>PH</a:t>
            </a:r>
            <a:r>
              <a:rPr sz="2600" b="1" i="1" dirty="0">
                <a:latin typeface="Times New Roman"/>
                <a:cs typeface="Times New Roman"/>
              </a:rPr>
              <a:t>	</a:t>
            </a:r>
            <a:r>
              <a:rPr sz="2600" b="1" i="1" spc="-40" dirty="0">
                <a:latin typeface="Times New Roman"/>
                <a:cs typeface="Times New Roman"/>
              </a:rPr>
              <a:t>-</a:t>
            </a:r>
            <a:r>
              <a:rPr sz="2600" b="1" i="1" spc="-35" dirty="0">
                <a:latin typeface="Times New Roman"/>
                <a:cs typeface="Times New Roman"/>
              </a:rPr>
              <a:t>Analgesics</a:t>
            </a:r>
            <a:endParaRPr sz="2600">
              <a:latin typeface="Times New Roman"/>
              <a:cs typeface="Times New Roman"/>
            </a:endParaRPr>
          </a:p>
          <a:p>
            <a:pPr marL="355600">
              <a:lnSpc>
                <a:spcPct val="100000"/>
              </a:lnSpc>
              <a:spcBef>
                <a:spcPts val="165"/>
              </a:spcBef>
              <a:tabLst>
                <a:tab pos="2397125" algn="l"/>
              </a:tabLst>
            </a:pPr>
            <a:r>
              <a:rPr sz="3050" b="1" i="1" spc="10" dirty="0">
                <a:latin typeface="Times New Roman"/>
                <a:cs typeface="Times New Roman"/>
              </a:rPr>
              <a:t>Lower</a:t>
            </a:r>
            <a:r>
              <a:rPr sz="3050" b="1" i="1" spc="-55" dirty="0">
                <a:latin typeface="Times New Roman"/>
                <a:cs typeface="Times New Roman"/>
              </a:rPr>
              <a:t> </a:t>
            </a:r>
            <a:r>
              <a:rPr sz="3050" b="1" i="1" spc="-35" dirty="0">
                <a:latin typeface="Times New Roman"/>
                <a:cs typeface="Times New Roman"/>
              </a:rPr>
              <a:t>UTI.	(</a:t>
            </a:r>
            <a:r>
              <a:rPr sz="3050" b="1" i="1" u="heavy" spc="-35" dirty="0">
                <a:uFill>
                  <a:solidFill>
                    <a:srgbClr val="000000"/>
                  </a:solidFill>
                </a:uFill>
                <a:latin typeface="Times New Roman"/>
                <a:cs typeface="Times New Roman"/>
              </a:rPr>
              <a:t>U/A</a:t>
            </a:r>
            <a:r>
              <a:rPr sz="3050" b="1" i="1" spc="-35" dirty="0">
                <a:latin typeface="Times New Roman"/>
                <a:cs typeface="Times New Roman"/>
              </a:rPr>
              <a:t>)</a:t>
            </a:r>
            <a:endParaRPr sz="3050">
              <a:latin typeface="Times New Roman"/>
              <a:cs typeface="Times New Roman"/>
            </a:endParaRPr>
          </a:p>
          <a:p>
            <a:pPr marL="12700" marR="687705">
              <a:lnSpc>
                <a:spcPct val="105800"/>
              </a:lnSpc>
              <a:spcBef>
                <a:spcPts val="5"/>
              </a:spcBef>
            </a:pPr>
            <a:r>
              <a:rPr sz="2600" b="1" i="1" spc="-15" dirty="0">
                <a:latin typeface="Times New Roman"/>
                <a:cs typeface="Times New Roman"/>
              </a:rPr>
              <a:t>Nitrofurantoin </a:t>
            </a:r>
            <a:r>
              <a:rPr sz="2600" b="1" i="1" spc="-55" dirty="0">
                <a:latin typeface="Times New Roman"/>
                <a:cs typeface="Times New Roman"/>
              </a:rPr>
              <a:t>100 </a:t>
            </a:r>
            <a:r>
              <a:rPr sz="2600" b="1" i="1" dirty="0">
                <a:latin typeface="Times New Roman"/>
                <a:cs typeface="Times New Roman"/>
              </a:rPr>
              <a:t>mg </a:t>
            </a:r>
            <a:r>
              <a:rPr sz="2600" b="1" i="1" spc="-65" dirty="0">
                <a:latin typeface="Times New Roman"/>
                <a:cs typeface="Times New Roman"/>
              </a:rPr>
              <a:t>BID </a:t>
            </a:r>
            <a:r>
              <a:rPr sz="2600" b="1" i="1" spc="-45" dirty="0">
                <a:latin typeface="Times New Roman"/>
                <a:cs typeface="Times New Roman"/>
              </a:rPr>
              <a:t>(5-7 </a:t>
            </a:r>
            <a:r>
              <a:rPr sz="2600" b="1" i="1" spc="10" dirty="0">
                <a:latin typeface="Times New Roman"/>
                <a:cs typeface="Times New Roman"/>
              </a:rPr>
              <a:t>days)  TMP-SMX </a:t>
            </a:r>
            <a:r>
              <a:rPr sz="2600" b="1" i="1" spc="-55" dirty="0">
                <a:latin typeface="Times New Roman"/>
                <a:cs typeface="Times New Roman"/>
              </a:rPr>
              <a:t>1 </a:t>
            </a:r>
            <a:r>
              <a:rPr sz="2600" b="1" i="1" spc="-70" dirty="0">
                <a:latin typeface="Times New Roman"/>
                <a:cs typeface="Times New Roman"/>
              </a:rPr>
              <a:t>DS </a:t>
            </a:r>
            <a:r>
              <a:rPr sz="2600" b="1" i="1" spc="45" dirty="0">
                <a:latin typeface="Times New Roman"/>
                <a:cs typeface="Times New Roman"/>
              </a:rPr>
              <a:t>tab </a:t>
            </a:r>
            <a:r>
              <a:rPr sz="2600" b="1" i="1" spc="-65" dirty="0">
                <a:latin typeface="Times New Roman"/>
                <a:cs typeface="Times New Roman"/>
              </a:rPr>
              <a:t>BID </a:t>
            </a:r>
            <a:r>
              <a:rPr sz="2600" b="1" i="1" spc="-45" dirty="0">
                <a:latin typeface="Times New Roman"/>
                <a:cs typeface="Times New Roman"/>
              </a:rPr>
              <a:t>(3 </a:t>
            </a:r>
            <a:r>
              <a:rPr sz="2600" b="1" i="1" spc="10" dirty="0">
                <a:latin typeface="Times New Roman"/>
                <a:cs typeface="Times New Roman"/>
              </a:rPr>
              <a:t>days)  </a:t>
            </a:r>
            <a:r>
              <a:rPr sz="2600" b="1" i="1" spc="-40" dirty="0">
                <a:latin typeface="Times New Roman"/>
                <a:cs typeface="Times New Roman"/>
              </a:rPr>
              <a:t>Fosfomycin </a:t>
            </a:r>
            <a:r>
              <a:rPr sz="2600" b="1" i="1" spc="-55" dirty="0">
                <a:latin typeface="Times New Roman"/>
                <a:cs typeface="Times New Roman"/>
              </a:rPr>
              <a:t>3g </a:t>
            </a:r>
            <a:r>
              <a:rPr sz="2600" b="1" i="1" spc="-45" dirty="0">
                <a:latin typeface="Times New Roman"/>
                <a:cs typeface="Times New Roman"/>
              </a:rPr>
              <a:t>Single </a:t>
            </a:r>
            <a:r>
              <a:rPr sz="2600" b="1" i="1" spc="-15" dirty="0">
                <a:latin typeface="Times New Roman"/>
                <a:cs typeface="Times New Roman"/>
              </a:rPr>
              <a:t>dose  </a:t>
            </a:r>
            <a:r>
              <a:rPr sz="2600" b="1" i="1" spc="-20" dirty="0">
                <a:latin typeface="Times New Roman"/>
                <a:cs typeface="Times New Roman"/>
              </a:rPr>
              <a:t>Pivmecillinam </a:t>
            </a:r>
            <a:r>
              <a:rPr sz="2600" b="1" i="1" spc="-55" dirty="0">
                <a:latin typeface="Times New Roman"/>
                <a:cs typeface="Times New Roman"/>
              </a:rPr>
              <a:t>400 </a:t>
            </a:r>
            <a:r>
              <a:rPr sz="2600" b="1" i="1" dirty="0">
                <a:latin typeface="Times New Roman"/>
                <a:cs typeface="Times New Roman"/>
              </a:rPr>
              <a:t>mg </a:t>
            </a:r>
            <a:r>
              <a:rPr sz="2600" b="1" i="1" spc="-65" dirty="0">
                <a:latin typeface="Times New Roman"/>
                <a:cs typeface="Times New Roman"/>
              </a:rPr>
              <a:t>BID </a:t>
            </a:r>
            <a:r>
              <a:rPr sz="2600" b="1" i="1" spc="-45" dirty="0">
                <a:latin typeface="Times New Roman"/>
                <a:cs typeface="Times New Roman"/>
              </a:rPr>
              <a:t>(3-7</a:t>
            </a:r>
            <a:r>
              <a:rPr sz="2600" b="1" i="1" spc="90" dirty="0">
                <a:latin typeface="Times New Roman"/>
                <a:cs typeface="Times New Roman"/>
              </a:rPr>
              <a:t> </a:t>
            </a:r>
            <a:r>
              <a:rPr sz="2600" b="1" i="1" spc="10" dirty="0">
                <a:latin typeface="Times New Roman"/>
                <a:cs typeface="Times New Roman"/>
              </a:rPr>
              <a:t>days)</a:t>
            </a:r>
            <a:endParaRPr sz="2600">
              <a:latin typeface="Times New Roman"/>
              <a:cs typeface="Times New Roman"/>
            </a:endParaRPr>
          </a:p>
          <a:p>
            <a:pPr marL="12700" marR="2320925">
              <a:lnSpc>
                <a:spcPct val="105800"/>
              </a:lnSpc>
            </a:pPr>
            <a:r>
              <a:rPr sz="2600" b="1" i="1" spc="-45" dirty="0">
                <a:latin typeface="Times New Roman"/>
                <a:cs typeface="Times New Roman"/>
              </a:rPr>
              <a:t>Fluoroquinolone </a:t>
            </a:r>
            <a:r>
              <a:rPr sz="2600" b="1" i="1" spc="-40" dirty="0">
                <a:latin typeface="Times New Roman"/>
                <a:cs typeface="Times New Roman"/>
              </a:rPr>
              <a:t>(3 </a:t>
            </a:r>
            <a:r>
              <a:rPr sz="2600" b="1" i="1" spc="10" dirty="0">
                <a:latin typeface="Times New Roman"/>
                <a:cs typeface="Times New Roman"/>
              </a:rPr>
              <a:t>days)  </a:t>
            </a:r>
            <a:r>
              <a:rPr sz="2600" b="1" i="1" spc="-5" dirty="0">
                <a:latin typeface="Times New Roman"/>
                <a:cs typeface="Times New Roman"/>
              </a:rPr>
              <a:t>Beta-Lactams </a:t>
            </a:r>
            <a:r>
              <a:rPr sz="2600" b="1" i="1" spc="-45" dirty="0">
                <a:latin typeface="Times New Roman"/>
                <a:cs typeface="Times New Roman"/>
              </a:rPr>
              <a:t>(5-7 </a:t>
            </a:r>
            <a:r>
              <a:rPr sz="2600" b="1" i="1" spc="10" dirty="0">
                <a:latin typeface="Times New Roman"/>
                <a:cs typeface="Times New Roman"/>
              </a:rPr>
              <a:t>days)</a:t>
            </a:r>
            <a:r>
              <a:rPr sz="2600" b="1" i="1" spc="-35" dirty="0">
                <a:latin typeface="Times New Roman"/>
                <a:cs typeface="Times New Roman"/>
              </a:rPr>
              <a:t> </a:t>
            </a:r>
            <a:r>
              <a:rPr sz="2600" i="1" spc="-35" dirty="0">
                <a:latin typeface="Times New Roman"/>
                <a:cs typeface="Times New Roman"/>
              </a:rPr>
              <a:t>)</a:t>
            </a:r>
            <a:endParaRPr sz="2600">
              <a:latin typeface="Times New Roman"/>
              <a:cs typeface="Times New Roman"/>
            </a:endParaRP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243840" y="533400"/>
            <a:ext cx="8651240" cy="504625"/>
          </a:xfrm>
          <a:prstGeom prst="rect">
            <a:avLst/>
          </a:prstGeom>
        </p:spPr>
        <p:txBody>
          <a:bodyPr vert="horz" wrap="square" lIns="0" tIns="12065" rIns="0" bIns="0" rtlCol="0">
            <a:spAutoFit/>
          </a:bodyPr>
          <a:lstStyle/>
          <a:p>
            <a:pPr marL="12700">
              <a:lnSpc>
                <a:spcPct val="100000"/>
              </a:lnSpc>
              <a:spcBef>
                <a:spcPts val="95"/>
              </a:spcBef>
            </a:pPr>
            <a:r>
              <a:rPr sz="2800" spc="-10" dirty="0">
                <a:latin typeface="Times New Roman" panose="02020603050405020304" pitchFamily="18" charset="0"/>
                <a:cs typeface="Times New Roman" panose="02020603050405020304" pitchFamily="18" charset="0"/>
              </a:rPr>
              <a:t>Antimicrobials-</a:t>
            </a:r>
            <a:r>
              <a:rPr sz="3200" spc="-10" dirty="0">
                <a:latin typeface="Times New Roman" panose="02020603050405020304" pitchFamily="18" charset="0"/>
                <a:cs typeface="Times New Roman" panose="02020603050405020304" pitchFamily="18" charset="0"/>
              </a:rPr>
              <a:t>-----------------------</a:t>
            </a:r>
            <a:r>
              <a:rPr sz="3200" spc="-10" dirty="0">
                <a:solidFill>
                  <a:srgbClr val="FF0000"/>
                </a:solidFill>
                <a:latin typeface="Times New Roman" panose="02020603050405020304" pitchFamily="18" charset="0"/>
                <a:cs typeface="Times New Roman" panose="02020603050405020304" pitchFamily="18" charset="0"/>
              </a:rPr>
              <a:t>(Q-BACTS)</a:t>
            </a:r>
            <a:endParaRPr sz="3200" dirty="0">
              <a:latin typeface="Times New Roman" panose="02020603050405020304" pitchFamily="18" charset="0"/>
              <a:cs typeface="Times New Roman" panose="02020603050405020304" pitchFamily="18" charset="0"/>
            </a:endParaRPr>
          </a:p>
        </p:txBody>
      </p:sp>
      <p:sp>
        <p:nvSpPr>
          <p:cNvPr id="3" name="object 3"/>
          <p:cNvSpPr txBox="1"/>
          <p:nvPr/>
        </p:nvSpPr>
        <p:spPr>
          <a:xfrm>
            <a:off x="152400" y="1524000"/>
            <a:ext cx="8592185" cy="4259499"/>
          </a:xfrm>
          <a:prstGeom prst="rect">
            <a:avLst/>
          </a:prstGeom>
        </p:spPr>
        <p:txBody>
          <a:bodyPr vert="horz" wrap="square" lIns="0" tIns="12065" rIns="0" bIns="0" rtlCol="0">
            <a:spAutoFit/>
          </a:bodyPr>
          <a:lstStyle/>
          <a:p>
            <a:pPr marL="190500" indent="-178435">
              <a:lnSpc>
                <a:spcPct val="100000"/>
              </a:lnSpc>
              <a:spcBef>
                <a:spcPts val="95"/>
              </a:spcBef>
              <a:buSzPct val="97500"/>
              <a:buFont typeface="Arial"/>
              <a:buChar char="•"/>
              <a:tabLst>
                <a:tab pos="191135" algn="l"/>
              </a:tabLst>
            </a:pPr>
            <a:r>
              <a:rPr sz="3200" b="1" spc="-5" dirty="0">
                <a:solidFill>
                  <a:srgbClr val="FF0000"/>
                </a:solidFill>
                <a:latin typeface="Times New Roman" panose="02020603050405020304" pitchFamily="18" charset="0"/>
                <a:cs typeface="Times New Roman" panose="02020603050405020304" pitchFamily="18" charset="0"/>
              </a:rPr>
              <a:t>Q</a:t>
            </a:r>
            <a:r>
              <a:rPr sz="2800" b="1" spc="-5" dirty="0">
                <a:latin typeface="Times New Roman" panose="02020603050405020304" pitchFamily="18" charset="0"/>
                <a:cs typeface="Times New Roman" panose="02020603050405020304" pitchFamily="18" charset="0"/>
              </a:rPr>
              <a:t>uinolones </a:t>
            </a:r>
            <a:r>
              <a:rPr sz="2800" spc="-5" dirty="0">
                <a:latin typeface="Times New Roman" panose="02020603050405020304" pitchFamily="18" charset="0"/>
                <a:cs typeface="Times New Roman" panose="02020603050405020304" pitchFamily="18" charset="0"/>
              </a:rPr>
              <a:t>-(Nalidixic </a:t>
            </a:r>
            <a:r>
              <a:rPr sz="2800" dirty="0">
                <a:latin typeface="Times New Roman" panose="02020603050405020304" pitchFamily="18" charset="0"/>
                <a:cs typeface="Times New Roman" panose="02020603050405020304" pitchFamily="18" charset="0"/>
              </a:rPr>
              <a:t>acid,</a:t>
            </a:r>
            <a:r>
              <a:rPr sz="2800" spc="-5" dirty="0">
                <a:latin typeface="Times New Roman" panose="02020603050405020304" pitchFamily="18" charset="0"/>
                <a:cs typeface="Times New Roman" panose="02020603050405020304" pitchFamily="18" charset="0"/>
              </a:rPr>
              <a:t> </a:t>
            </a:r>
            <a:r>
              <a:rPr sz="2800" spc="-10" dirty="0">
                <a:latin typeface="Times New Roman" panose="02020603050405020304" pitchFamily="18" charset="0"/>
                <a:cs typeface="Times New Roman" panose="02020603050405020304" pitchFamily="18" charset="0"/>
              </a:rPr>
              <a:t>Norfloxacin……)</a:t>
            </a:r>
            <a:endParaRPr sz="2800" dirty="0">
              <a:latin typeface="Times New Roman" panose="02020603050405020304" pitchFamily="18" charset="0"/>
              <a:cs typeface="Times New Roman" panose="02020603050405020304" pitchFamily="18" charset="0"/>
            </a:endParaRPr>
          </a:p>
          <a:p>
            <a:pPr marL="190500" indent="-178435">
              <a:lnSpc>
                <a:spcPct val="100000"/>
              </a:lnSpc>
              <a:spcBef>
                <a:spcPts val="5"/>
              </a:spcBef>
              <a:buSzPct val="97500"/>
              <a:buFont typeface="Arial"/>
              <a:buChar char="•"/>
              <a:tabLst>
                <a:tab pos="191135" algn="l"/>
              </a:tabLst>
            </a:pPr>
            <a:r>
              <a:rPr sz="3200" b="1" spc="-10" dirty="0">
                <a:solidFill>
                  <a:srgbClr val="FF0000"/>
                </a:solidFill>
                <a:latin typeface="Times New Roman" panose="02020603050405020304" pitchFamily="18" charset="0"/>
                <a:cs typeface="Times New Roman" panose="02020603050405020304" pitchFamily="18" charset="0"/>
              </a:rPr>
              <a:t>B</a:t>
            </a:r>
            <a:r>
              <a:rPr sz="2800" b="1" spc="-10" dirty="0">
                <a:latin typeface="Times New Roman" panose="02020603050405020304" pitchFamily="18" charset="0"/>
                <a:cs typeface="Times New Roman" panose="02020603050405020304" pitchFamily="18" charset="0"/>
              </a:rPr>
              <a:t>etalactams- </a:t>
            </a:r>
            <a:r>
              <a:rPr sz="2800" dirty="0">
                <a:latin typeface="Times New Roman" panose="02020603050405020304" pitchFamily="18" charset="0"/>
                <a:cs typeface="Times New Roman" panose="02020603050405020304" pitchFamily="18" charset="0"/>
              </a:rPr>
              <a:t>Ampicillin/</a:t>
            </a:r>
            <a:r>
              <a:rPr sz="2800" spc="-40" dirty="0">
                <a:latin typeface="Times New Roman" panose="02020603050405020304" pitchFamily="18" charset="0"/>
                <a:cs typeface="Times New Roman" panose="02020603050405020304" pitchFamily="18" charset="0"/>
              </a:rPr>
              <a:t> </a:t>
            </a:r>
            <a:r>
              <a:rPr sz="2800" spc="-10" dirty="0">
                <a:latin typeface="Times New Roman" panose="02020603050405020304" pitchFamily="18" charset="0"/>
                <a:cs typeface="Times New Roman" panose="02020603050405020304" pitchFamily="18" charset="0"/>
              </a:rPr>
              <a:t>Amoxicillin,</a:t>
            </a:r>
            <a:endParaRPr sz="2800" dirty="0">
              <a:latin typeface="Times New Roman" panose="02020603050405020304" pitchFamily="18" charset="0"/>
              <a:cs typeface="Times New Roman" panose="02020603050405020304" pitchFamily="18" charset="0"/>
            </a:endParaRPr>
          </a:p>
          <a:p>
            <a:pPr marL="190500" indent="-178435">
              <a:lnSpc>
                <a:spcPct val="100000"/>
              </a:lnSpc>
              <a:buSzPct val="97500"/>
              <a:buFont typeface="Arial"/>
              <a:buChar char="•"/>
              <a:tabLst>
                <a:tab pos="191135" algn="l"/>
              </a:tabLst>
            </a:pPr>
            <a:r>
              <a:rPr sz="3200" b="1" spc="-5" dirty="0">
                <a:solidFill>
                  <a:srgbClr val="FF0000"/>
                </a:solidFill>
                <a:latin typeface="Times New Roman" panose="02020603050405020304" pitchFamily="18" charset="0"/>
                <a:cs typeface="Times New Roman" panose="02020603050405020304" pitchFamily="18" charset="0"/>
              </a:rPr>
              <a:t>A</a:t>
            </a:r>
            <a:r>
              <a:rPr sz="2800" b="1" spc="-5" dirty="0">
                <a:latin typeface="Times New Roman" panose="02020603050405020304" pitchFamily="18" charset="0"/>
                <a:cs typeface="Times New Roman" panose="02020603050405020304" pitchFamily="18" charset="0"/>
              </a:rPr>
              <a:t>minogycosides- </a:t>
            </a:r>
            <a:r>
              <a:rPr sz="2800" spc="-10" dirty="0">
                <a:latin typeface="Times New Roman" panose="02020603050405020304" pitchFamily="18" charset="0"/>
                <a:cs typeface="Times New Roman" panose="02020603050405020304" pitchFamily="18" charset="0"/>
              </a:rPr>
              <a:t>Gentamicin, Amikacin,</a:t>
            </a:r>
            <a:r>
              <a:rPr sz="2800" spc="-20" dirty="0">
                <a:latin typeface="Times New Roman" panose="02020603050405020304" pitchFamily="18" charset="0"/>
                <a:cs typeface="Times New Roman" panose="02020603050405020304" pitchFamily="18" charset="0"/>
              </a:rPr>
              <a:t> </a:t>
            </a:r>
            <a:r>
              <a:rPr sz="2800" dirty="0">
                <a:latin typeface="Times New Roman" panose="02020603050405020304" pitchFamily="18" charset="0"/>
                <a:cs typeface="Times New Roman" panose="02020603050405020304" pitchFamily="18" charset="0"/>
              </a:rPr>
              <a:t>…</a:t>
            </a:r>
          </a:p>
          <a:p>
            <a:pPr marL="190500" indent="-178435">
              <a:lnSpc>
                <a:spcPct val="100000"/>
              </a:lnSpc>
              <a:buSzPct val="97500"/>
              <a:buFont typeface="Arial"/>
              <a:buChar char="•"/>
              <a:tabLst>
                <a:tab pos="191135" algn="l"/>
              </a:tabLst>
            </a:pPr>
            <a:r>
              <a:rPr sz="3200" b="1" spc="-5" dirty="0">
                <a:solidFill>
                  <a:srgbClr val="FF0000"/>
                </a:solidFill>
                <a:latin typeface="Times New Roman" panose="02020603050405020304" pitchFamily="18" charset="0"/>
                <a:cs typeface="Times New Roman" panose="02020603050405020304" pitchFamily="18" charset="0"/>
              </a:rPr>
              <a:t>C</a:t>
            </a:r>
            <a:r>
              <a:rPr sz="2800" b="1" spc="-5" dirty="0">
                <a:latin typeface="Times New Roman" panose="02020603050405020304" pitchFamily="18" charset="0"/>
                <a:cs typeface="Times New Roman" panose="02020603050405020304" pitchFamily="18" charset="0"/>
              </a:rPr>
              <a:t>ephalosporins- </a:t>
            </a:r>
            <a:r>
              <a:rPr sz="2800" spc="-15" dirty="0">
                <a:latin typeface="Times New Roman" panose="02020603050405020304" pitchFamily="18" charset="0"/>
                <a:cs typeface="Times New Roman" panose="02020603050405020304" pitchFamily="18" charset="0"/>
              </a:rPr>
              <a:t>Third</a:t>
            </a:r>
            <a:r>
              <a:rPr sz="2800" spc="-20" dirty="0">
                <a:latin typeface="Times New Roman" panose="02020603050405020304" pitchFamily="18" charset="0"/>
                <a:cs typeface="Times New Roman" panose="02020603050405020304" pitchFamily="18" charset="0"/>
              </a:rPr>
              <a:t> </a:t>
            </a:r>
            <a:r>
              <a:rPr sz="2800" spc="-15" dirty="0">
                <a:latin typeface="Times New Roman" panose="02020603050405020304" pitchFamily="18" charset="0"/>
                <a:cs typeface="Times New Roman" panose="02020603050405020304" pitchFamily="18" charset="0"/>
              </a:rPr>
              <a:t>generation</a:t>
            </a:r>
            <a:endParaRPr sz="2800" dirty="0">
              <a:latin typeface="Times New Roman" panose="02020603050405020304" pitchFamily="18" charset="0"/>
              <a:cs typeface="Times New Roman" panose="02020603050405020304" pitchFamily="18" charset="0"/>
            </a:endParaRPr>
          </a:p>
          <a:p>
            <a:pPr marL="190500" indent="-178435">
              <a:lnSpc>
                <a:spcPct val="100000"/>
              </a:lnSpc>
              <a:buSzPct val="97500"/>
              <a:buFont typeface="Arial"/>
              <a:buChar char="•"/>
              <a:tabLst>
                <a:tab pos="191135" algn="l"/>
              </a:tabLst>
            </a:pPr>
            <a:r>
              <a:rPr sz="3200" b="1" spc="-15" dirty="0">
                <a:solidFill>
                  <a:srgbClr val="FF0000"/>
                </a:solidFill>
                <a:latin typeface="Times New Roman" panose="02020603050405020304" pitchFamily="18" charset="0"/>
                <a:cs typeface="Times New Roman" panose="02020603050405020304" pitchFamily="18" charset="0"/>
              </a:rPr>
              <a:t>T</a:t>
            </a:r>
            <a:r>
              <a:rPr sz="2800" b="1" spc="-15" dirty="0">
                <a:latin typeface="Times New Roman" panose="02020603050405020304" pitchFamily="18" charset="0"/>
                <a:cs typeface="Times New Roman" panose="02020603050405020304" pitchFamily="18" charset="0"/>
              </a:rPr>
              <a:t>etracyclines</a:t>
            </a:r>
            <a:r>
              <a:rPr sz="2800" b="1" spc="10" dirty="0">
                <a:latin typeface="Times New Roman" panose="02020603050405020304" pitchFamily="18" charset="0"/>
                <a:cs typeface="Times New Roman" panose="02020603050405020304" pitchFamily="18" charset="0"/>
              </a:rPr>
              <a:t> </a:t>
            </a:r>
            <a:r>
              <a:rPr sz="2800" b="1" dirty="0">
                <a:latin typeface="Times New Roman" panose="02020603050405020304" pitchFamily="18" charset="0"/>
                <a:cs typeface="Times New Roman" panose="02020603050405020304" pitchFamily="18" charset="0"/>
              </a:rPr>
              <a:t>-</a:t>
            </a:r>
            <a:endParaRPr sz="2800" dirty="0">
              <a:latin typeface="Times New Roman" panose="02020603050405020304" pitchFamily="18" charset="0"/>
              <a:cs typeface="Times New Roman" panose="02020603050405020304" pitchFamily="18" charset="0"/>
            </a:endParaRPr>
          </a:p>
          <a:p>
            <a:pPr marL="190500" indent="-178435">
              <a:lnSpc>
                <a:spcPct val="100000"/>
              </a:lnSpc>
              <a:spcBef>
                <a:spcPts val="5"/>
              </a:spcBef>
              <a:buSzPct val="97500"/>
              <a:buFont typeface="Arial"/>
              <a:buChar char="•"/>
              <a:tabLst>
                <a:tab pos="191135" algn="l"/>
              </a:tabLst>
            </a:pPr>
            <a:r>
              <a:rPr sz="3200" b="1" spc="-10" dirty="0">
                <a:solidFill>
                  <a:srgbClr val="FF0000"/>
                </a:solidFill>
                <a:latin typeface="Times New Roman" panose="02020603050405020304" pitchFamily="18" charset="0"/>
                <a:cs typeface="Times New Roman" panose="02020603050405020304" pitchFamily="18" charset="0"/>
              </a:rPr>
              <a:t>S</a:t>
            </a:r>
            <a:r>
              <a:rPr sz="2800" b="1" spc="-10" dirty="0">
                <a:latin typeface="Times New Roman" panose="02020603050405020304" pitchFamily="18" charset="0"/>
                <a:cs typeface="Times New Roman" panose="02020603050405020304" pitchFamily="18" charset="0"/>
              </a:rPr>
              <a:t>ulfonamides </a:t>
            </a:r>
            <a:r>
              <a:rPr sz="2800" b="1" dirty="0">
                <a:latin typeface="Times New Roman" panose="02020603050405020304" pitchFamily="18" charset="0"/>
                <a:cs typeface="Times New Roman" panose="02020603050405020304" pitchFamily="18" charset="0"/>
              </a:rPr>
              <a:t>and</a:t>
            </a:r>
            <a:r>
              <a:rPr sz="2800" b="1" spc="25" dirty="0">
                <a:latin typeface="Times New Roman" panose="02020603050405020304" pitchFamily="18" charset="0"/>
                <a:cs typeface="Times New Roman" panose="02020603050405020304" pitchFamily="18" charset="0"/>
              </a:rPr>
              <a:t> </a:t>
            </a:r>
            <a:r>
              <a:rPr sz="2800" b="1" spc="-20" dirty="0">
                <a:latin typeface="Times New Roman" panose="02020603050405020304" pitchFamily="18" charset="0"/>
                <a:cs typeface="Times New Roman" panose="02020603050405020304" pitchFamily="18" charset="0"/>
              </a:rPr>
              <a:t>Cotrimoxazole</a:t>
            </a:r>
            <a:endParaRPr sz="2800" dirty="0">
              <a:latin typeface="Times New Roman" panose="02020603050405020304" pitchFamily="18" charset="0"/>
              <a:cs typeface="Times New Roman" panose="02020603050405020304" pitchFamily="18" charset="0"/>
            </a:endParaRPr>
          </a:p>
          <a:p>
            <a:pPr marL="173355" indent="-161290">
              <a:lnSpc>
                <a:spcPct val="100000"/>
              </a:lnSpc>
              <a:spcBef>
                <a:spcPts val="30"/>
              </a:spcBef>
              <a:buSzPct val="97222"/>
              <a:buFont typeface="Arial"/>
              <a:buChar char="•"/>
              <a:tabLst>
                <a:tab pos="173990" algn="l"/>
              </a:tabLst>
            </a:pPr>
            <a:r>
              <a:rPr sz="2800" b="1" spc="-5" dirty="0">
                <a:latin typeface="Times New Roman" panose="02020603050405020304" pitchFamily="18" charset="0"/>
                <a:cs typeface="Times New Roman" panose="02020603050405020304" pitchFamily="18" charset="0"/>
              </a:rPr>
              <a:t>Other</a:t>
            </a:r>
            <a:r>
              <a:rPr sz="2800" b="1" spc="-10" dirty="0">
                <a:latin typeface="Times New Roman" panose="02020603050405020304" pitchFamily="18" charset="0"/>
                <a:cs typeface="Times New Roman" panose="02020603050405020304" pitchFamily="18" charset="0"/>
              </a:rPr>
              <a:t> </a:t>
            </a:r>
            <a:r>
              <a:rPr sz="2800" b="1" spc="-5" dirty="0">
                <a:latin typeface="Times New Roman" panose="02020603050405020304" pitchFamily="18" charset="0"/>
                <a:cs typeface="Times New Roman" panose="02020603050405020304" pitchFamily="18" charset="0"/>
              </a:rPr>
              <a:t>Antimicrobials-</a:t>
            </a:r>
            <a:endParaRPr sz="2800" dirty="0">
              <a:latin typeface="Times New Roman" panose="02020603050405020304" pitchFamily="18" charset="0"/>
              <a:cs typeface="Times New Roman" panose="02020603050405020304" pitchFamily="18" charset="0"/>
            </a:endParaRPr>
          </a:p>
          <a:p>
            <a:pPr marL="469900" marR="5080" lvl="1">
              <a:lnSpc>
                <a:spcPct val="100000"/>
              </a:lnSpc>
              <a:buSzPct val="97222"/>
              <a:buFont typeface="Arial"/>
              <a:buChar char="•"/>
              <a:tabLst>
                <a:tab pos="631190" algn="l"/>
                <a:tab pos="4102100" algn="l"/>
              </a:tabLst>
            </a:pPr>
            <a:r>
              <a:rPr sz="2800" spc="-10" dirty="0">
                <a:latin typeface="Times New Roman" panose="02020603050405020304" pitchFamily="18" charset="0"/>
                <a:cs typeface="Times New Roman" panose="02020603050405020304" pitchFamily="18" charset="0"/>
              </a:rPr>
              <a:t>Chloramphenicol,	</a:t>
            </a:r>
            <a:r>
              <a:rPr sz="2800" spc="-5" dirty="0">
                <a:latin typeface="Times New Roman" panose="02020603050405020304" pitchFamily="18" charset="0"/>
                <a:cs typeface="Times New Roman" panose="02020603050405020304" pitchFamily="18" charset="0"/>
              </a:rPr>
              <a:t>Methicillin, Carbenicillin  </a:t>
            </a:r>
            <a:r>
              <a:rPr sz="2800" spc="-15" dirty="0">
                <a:latin typeface="Times New Roman" panose="02020603050405020304" pitchFamily="18" charset="0"/>
                <a:cs typeface="Times New Roman" panose="02020603050405020304" pitchFamily="18" charset="0"/>
              </a:rPr>
              <a:t>etc……..</a:t>
            </a:r>
            <a:endParaRPr sz="2800" dirty="0">
              <a:latin typeface="Times New Roman" panose="02020603050405020304" pitchFamily="18" charset="0"/>
              <a:cs typeface="Times New Roman" panose="02020603050405020304" pitchFamily="18" charset="0"/>
            </a:endParaRP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2791205" y="166093"/>
            <a:ext cx="4930775" cy="733425"/>
          </a:xfrm>
          <a:prstGeom prst="rect">
            <a:avLst/>
          </a:prstGeom>
        </p:spPr>
        <p:txBody>
          <a:bodyPr vert="horz" wrap="square" lIns="0" tIns="11430" rIns="0" bIns="0" rtlCol="0">
            <a:spAutoFit/>
          </a:bodyPr>
          <a:lstStyle/>
          <a:p>
            <a:pPr marL="12700">
              <a:lnSpc>
                <a:spcPct val="100000"/>
              </a:lnSpc>
              <a:spcBef>
                <a:spcPts val="90"/>
              </a:spcBef>
            </a:pPr>
            <a:r>
              <a:rPr sz="4650" i="1" spc="-125" dirty="0">
                <a:latin typeface="Comic Sans MS"/>
                <a:cs typeface="Comic Sans MS"/>
              </a:rPr>
              <a:t>Infection </a:t>
            </a:r>
            <a:r>
              <a:rPr sz="4650" i="1" spc="-105" dirty="0">
                <a:latin typeface="Comic Sans MS"/>
                <a:cs typeface="Comic Sans MS"/>
              </a:rPr>
              <a:t>in</a:t>
            </a:r>
            <a:r>
              <a:rPr sz="4650" i="1" spc="-185" dirty="0">
                <a:latin typeface="Comic Sans MS"/>
                <a:cs typeface="Comic Sans MS"/>
              </a:rPr>
              <a:t> </a:t>
            </a:r>
            <a:r>
              <a:rPr sz="4650" i="1" spc="-135" dirty="0">
                <a:latin typeface="Comic Sans MS"/>
                <a:cs typeface="Comic Sans MS"/>
              </a:rPr>
              <a:t>males</a:t>
            </a:r>
            <a:endParaRPr sz="4650">
              <a:latin typeface="Comic Sans MS"/>
              <a:cs typeface="Comic Sans MS"/>
            </a:endParaRPr>
          </a:p>
        </p:txBody>
      </p:sp>
      <p:sp>
        <p:nvSpPr>
          <p:cNvPr id="3" name="object 3"/>
          <p:cNvSpPr txBox="1"/>
          <p:nvPr/>
        </p:nvSpPr>
        <p:spPr>
          <a:xfrm>
            <a:off x="1449069" y="1094457"/>
            <a:ext cx="7507605" cy="3634740"/>
          </a:xfrm>
          <a:prstGeom prst="rect">
            <a:avLst/>
          </a:prstGeom>
        </p:spPr>
        <p:txBody>
          <a:bodyPr vert="horz" wrap="square" lIns="0" tIns="12065" rIns="0" bIns="0" rtlCol="0">
            <a:spAutoFit/>
          </a:bodyPr>
          <a:lstStyle/>
          <a:p>
            <a:pPr marL="459105" marR="664845" indent="-447040">
              <a:lnSpc>
                <a:spcPct val="120000"/>
              </a:lnSpc>
              <a:spcBef>
                <a:spcPts val="95"/>
              </a:spcBef>
              <a:buFont typeface="Arial"/>
              <a:buChar char="•"/>
              <a:tabLst>
                <a:tab pos="459105" algn="l"/>
                <a:tab pos="459740" algn="l"/>
              </a:tabLst>
            </a:pPr>
            <a:r>
              <a:rPr sz="3200" dirty="0">
                <a:latin typeface="Comic Sans MS"/>
                <a:cs typeface="Comic Sans MS"/>
              </a:rPr>
              <a:t>Infection </a:t>
            </a:r>
            <a:r>
              <a:rPr sz="3200" spc="-5" dirty="0">
                <a:latin typeface="Comic Sans MS"/>
                <a:cs typeface="Comic Sans MS"/>
              </a:rPr>
              <a:t>in </a:t>
            </a:r>
            <a:r>
              <a:rPr sz="3200" dirty="0">
                <a:latin typeface="Comic Sans MS"/>
                <a:cs typeface="Comic Sans MS"/>
              </a:rPr>
              <a:t>males are considered  complicated</a:t>
            </a:r>
            <a:endParaRPr sz="3200">
              <a:latin typeface="Comic Sans MS"/>
              <a:cs typeface="Comic Sans MS"/>
            </a:endParaRPr>
          </a:p>
          <a:p>
            <a:pPr marL="459105" marR="5080" indent="-447040">
              <a:lnSpc>
                <a:spcPct val="120000"/>
              </a:lnSpc>
              <a:spcBef>
                <a:spcPts val="770"/>
              </a:spcBef>
              <a:buFont typeface="Arial"/>
              <a:buChar char="•"/>
              <a:tabLst>
                <a:tab pos="459105" algn="l"/>
                <a:tab pos="459740" algn="l"/>
              </a:tabLst>
            </a:pPr>
            <a:r>
              <a:rPr sz="3200" spc="-5" dirty="0">
                <a:latin typeface="Comic Sans MS"/>
                <a:cs typeface="Comic Sans MS"/>
              </a:rPr>
              <a:t>Occur in </a:t>
            </a:r>
            <a:r>
              <a:rPr sz="3200" dirty="0">
                <a:latin typeface="Comic Sans MS"/>
                <a:cs typeface="Comic Sans MS"/>
              </a:rPr>
              <a:t>presence of </a:t>
            </a:r>
            <a:r>
              <a:rPr sz="3200" spc="-5" dirty="0">
                <a:latin typeface="Comic Sans MS"/>
                <a:cs typeface="Comic Sans MS"/>
              </a:rPr>
              <a:t>functional </a:t>
            </a:r>
            <a:r>
              <a:rPr sz="3200" spc="-10" dirty="0">
                <a:latin typeface="Comic Sans MS"/>
                <a:cs typeface="Comic Sans MS"/>
              </a:rPr>
              <a:t>or  </a:t>
            </a:r>
            <a:r>
              <a:rPr sz="3200" dirty="0">
                <a:latin typeface="Comic Sans MS"/>
                <a:cs typeface="Comic Sans MS"/>
              </a:rPr>
              <a:t>structural abnormalities </a:t>
            </a:r>
            <a:r>
              <a:rPr sz="3200" spc="-5" dirty="0">
                <a:latin typeface="Comic Sans MS"/>
                <a:cs typeface="Comic Sans MS"/>
              </a:rPr>
              <a:t>that disrupt  the normal defense </a:t>
            </a:r>
            <a:r>
              <a:rPr sz="3200" dirty="0">
                <a:latin typeface="Comic Sans MS"/>
                <a:cs typeface="Comic Sans MS"/>
              </a:rPr>
              <a:t>mechanism of  </a:t>
            </a:r>
            <a:r>
              <a:rPr sz="3200" spc="-5" dirty="0">
                <a:latin typeface="Comic Sans MS"/>
                <a:cs typeface="Comic Sans MS"/>
              </a:rPr>
              <a:t>urinary</a:t>
            </a:r>
            <a:r>
              <a:rPr sz="3200" spc="-15" dirty="0">
                <a:latin typeface="Comic Sans MS"/>
                <a:cs typeface="Comic Sans MS"/>
              </a:rPr>
              <a:t> </a:t>
            </a:r>
            <a:r>
              <a:rPr sz="3200" spc="-5" dirty="0">
                <a:latin typeface="Comic Sans MS"/>
                <a:cs typeface="Comic Sans MS"/>
              </a:rPr>
              <a:t>tract.</a:t>
            </a:r>
            <a:endParaRPr sz="3200">
              <a:latin typeface="Comic Sans MS"/>
              <a:cs typeface="Comic Sans MS"/>
            </a:endParaRP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2791205" y="166093"/>
            <a:ext cx="4930775" cy="733425"/>
          </a:xfrm>
          <a:prstGeom prst="rect">
            <a:avLst/>
          </a:prstGeom>
        </p:spPr>
        <p:txBody>
          <a:bodyPr vert="horz" wrap="square" lIns="0" tIns="11430" rIns="0" bIns="0" rtlCol="0">
            <a:spAutoFit/>
          </a:bodyPr>
          <a:lstStyle/>
          <a:p>
            <a:pPr marL="12700">
              <a:lnSpc>
                <a:spcPct val="100000"/>
              </a:lnSpc>
              <a:spcBef>
                <a:spcPts val="90"/>
              </a:spcBef>
            </a:pPr>
            <a:r>
              <a:rPr sz="4650" i="1" spc="-125" dirty="0">
                <a:latin typeface="Comic Sans MS"/>
                <a:cs typeface="Comic Sans MS"/>
              </a:rPr>
              <a:t>Infection </a:t>
            </a:r>
            <a:r>
              <a:rPr sz="4650" i="1" spc="-105" dirty="0">
                <a:latin typeface="Comic Sans MS"/>
                <a:cs typeface="Comic Sans MS"/>
              </a:rPr>
              <a:t>in</a:t>
            </a:r>
            <a:r>
              <a:rPr sz="4650" i="1" spc="-185" dirty="0">
                <a:latin typeface="Comic Sans MS"/>
                <a:cs typeface="Comic Sans MS"/>
              </a:rPr>
              <a:t> </a:t>
            </a:r>
            <a:r>
              <a:rPr sz="4650" i="1" spc="-135" dirty="0">
                <a:latin typeface="Comic Sans MS"/>
                <a:cs typeface="Comic Sans MS"/>
              </a:rPr>
              <a:t>males</a:t>
            </a:r>
            <a:endParaRPr sz="4650">
              <a:latin typeface="Comic Sans MS"/>
              <a:cs typeface="Comic Sans MS"/>
            </a:endParaRPr>
          </a:p>
        </p:txBody>
      </p:sp>
      <p:sp>
        <p:nvSpPr>
          <p:cNvPr id="3" name="object 3"/>
          <p:cNvSpPr txBox="1"/>
          <p:nvPr/>
        </p:nvSpPr>
        <p:spPr>
          <a:xfrm>
            <a:off x="1449069" y="996289"/>
            <a:ext cx="7080884" cy="5781675"/>
          </a:xfrm>
          <a:prstGeom prst="rect">
            <a:avLst/>
          </a:prstGeom>
        </p:spPr>
        <p:txBody>
          <a:bodyPr vert="horz" wrap="square" lIns="0" tIns="207645" rIns="0" bIns="0" rtlCol="0">
            <a:spAutoFit/>
          </a:bodyPr>
          <a:lstStyle/>
          <a:p>
            <a:pPr marL="12700">
              <a:lnSpc>
                <a:spcPct val="100000"/>
              </a:lnSpc>
              <a:spcBef>
                <a:spcPts val="1635"/>
              </a:spcBef>
            </a:pPr>
            <a:r>
              <a:rPr sz="3200" dirty="0">
                <a:solidFill>
                  <a:srgbClr val="339966"/>
                </a:solidFill>
                <a:latin typeface="Comic Sans MS"/>
                <a:cs typeface="Comic Sans MS"/>
              </a:rPr>
              <a:t>Treatment</a:t>
            </a:r>
            <a:endParaRPr sz="3200">
              <a:latin typeface="Comic Sans MS"/>
              <a:cs typeface="Comic Sans MS"/>
            </a:endParaRPr>
          </a:p>
          <a:p>
            <a:pPr marL="459105" marR="541020" indent="-447040">
              <a:lnSpc>
                <a:spcPct val="120000"/>
              </a:lnSpc>
              <a:spcBef>
                <a:spcPts val="770"/>
              </a:spcBef>
              <a:buFont typeface="Arial"/>
              <a:buChar char="•"/>
              <a:tabLst>
                <a:tab pos="459105" algn="l"/>
                <a:tab pos="459740" algn="l"/>
              </a:tabLst>
            </a:pPr>
            <a:r>
              <a:rPr sz="3200" dirty="0">
                <a:latin typeface="Comic Sans MS"/>
                <a:cs typeface="Comic Sans MS"/>
              </a:rPr>
              <a:t>Urine culture </a:t>
            </a:r>
            <a:r>
              <a:rPr sz="3200" spc="-5" dirty="0">
                <a:latin typeface="Comic Sans MS"/>
                <a:cs typeface="Comic Sans MS"/>
              </a:rPr>
              <a:t>is </a:t>
            </a:r>
            <a:r>
              <a:rPr sz="3200" dirty="0">
                <a:latin typeface="Comic Sans MS"/>
                <a:cs typeface="Comic Sans MS"/>
              </a:rPr>
              <a:t>needed </a:t>
            </a:r>
            <a:r>
              <a:rPr sz="3200" spc="-5" dirty="0">
                <a:latin typeface="Comic Sans MS"/>
                <a:cs typeface="Comic Sans MS"/>
              </a:rPr>
              <a:t>because  </a:t>
            </a:r>
            <a:r>
              <a:rPr sz="3200" dirty="0">
                <a:latin typeface="Comic Sans MS"/>
                <a:cs typeface="Comic Sans MS"/>
              </a:rPr>
              <a:t>causative organism </a:t>
            </a:r>
            <a:r>
              <a:rPr sz="3200" spc="-5" dirty="0">
                <a:latin typeface="Comic Sans MS"/>
                <a:cs typeface="Comic Sans MS"/>
              </a:rPr>
              <a:t>is not </a:t>
            </a:r>
            <a:r>
              <a:rPr sz="3200" dirty="0">
                <a:latin typeface="Comic Sans MS"/>
                <a:cs typeface="Comic Sans MS"/>
              </a:rPr>
              <a:t>easily  predictable</a:t>
            </a:r>
            <a:endParaRPr sz="3200">
              <a:latin typeface="Comic Sans MS"/>
              <a:cs typeface="Comic Sans MS"/>
            </a:endParaRPr>
          </a:p>
          <a:p>
            <a:pPr marL="459105" marR="5080" indent="-447040">
              <a:lnSpc>
                <a:spcPct val="120000"/>
              </a:lnSpc>
              <a:spcBef>
                <a:spcPts val="770"/>
              </a:spcBef>
              <a:buFont typeface="Arial"/>
              <a:buChar char="•"/>
              <a:tabLst>
                <a:tab pos="459105" algn="l"/>
                <a:tab pos="459740" algn="l"/>
              </a:tabLst>
            </a:pPr>
            <a:r>
              <a:rPr sz="3200" dirty="0">
                <a:latin typeface="Comic Sans MS"/>
                <a:cs typeface="Comic Sans MS"/>
              </a:rPr>
              <a:t>A </a:t>
            </a:r>
            <a:r>
              <a:rPr sz="3200" spc="-5" dirty="0">
                <a:latin typeface="Comic Sans MS"/>
                <a:cs typeface="Comic Sans MS"/>
              </a:rPr>
              <a:t>urine </a:t>
            </a:r>
            <a:r>
              <a:rPr sz="3200" dirty="0">
                <a:latin typeface="Comic Sans MS"/>
                <a:cs typeface="Comic Sans MS"/>
              </a:rPr>
              <a:t>culture </a:t>
            </a:r>
            <a:r>
              <a:rPr sz="3200" spc="-5" dirty="0">
                <a:latin typeface="Comic Sans MS"/>
                <a:cs typeface="Comic Sans MS"/>
              </a:rPr>
              <a:t>with&gt;100 </a:t>
            </a:r>
            <a:r>
              <a:rPr sz="3200" dirty="0">
                <a:latin typeface="Comic Sans MS"/>
                <a:cs typeface="Comic Sans MS"/>
              </a:rPr>
              <a:t>CFU/ml </a:t>
            </a:r>
            <a:r>
              <a:rPr sz="3200" spc="-5" dirty="0">
                <a:latin typeface="Comic Sans MS"/>
                <a:cs typeface="Comic Sans MS"/>
              </a:rPr>
              <a:t>is  best </a:t>
            </a:r>
            <a:r>
              <a:rPr sz="3200" dirty="0">
                <a:latin typeface="Comic Sans MS"/>
                <a:cs typeface="Comic Sans MS"/>
              </a:rPr>
              <a:t>sign </a:t>
            </a:r>
            <a:r>
              <a:rPr sz="3200" spc="-5" dirty="0">
                <a:latin typeface="Comic Sans MS"/>
                <a:cs typeface="Comic Sans MS"/>
              </a:rPr>
              <a:t>of</a:t>
            </a:r>
            <a:r>
              <a:rPr sz="3200" spc="15" dirty="0">
                <a:latin typeface="Comic Sans MS"/>
                <a:cs typeface="Comic Sans MS"/>
              </a:rPr>
              <a:t> </a:t>
            </a:r>
            <a:r>
              <a:rPr sz="3200" spc="-5" dirty="0">
                <a:latin typeface="Comic Sans MS"/>
                <a:cs typeface="Comic Sans MS"/>
              </a:rPr>
              <a:t>infection</a:t>
            </a:r>
            <a:endParaRPr sz="3200">
              <a:latin typeface="Comic Sans MS"/>
              <a:cs typeface="Comic Sans MS"/>
            </a:endParaRPr>
          </a:p>
          <a:p>
            <a:pPr marL="459105" indent="-447040">
              <a:lnSpc>
                <a:spcPct val="100000"/>
              </a:lnSpc>
              <a:spcBef>
                <a:spcPts val="1540"/>
              </a:spcBef>
              <a:buFont typeface="Arial"/>
              <a:buChar char="•"/>
              <a:tabLst>
                <a:tab pos="459105" algn="l"/>
                <a:tab pos="459740" algn="l"/>
              </a:tabLst>
            </a:pPr>
            <a:r>
              <a:rPr sz="3200" spc="-5" dirty="0">
                <a:latin typeface="Comic Sans MS"/>
                <a:cs typeface="Comic Sans MS"/>
              </a:rPr>
              <a:t>If Gm </a:t>
            </a:r>
            <a:r>
              <a:rPr sz="3200" dirty="0">
                <a:latin typeface="Comic Sans MS"/>
                <a:cs typeface="Comic Sans MS"/>
              </a:rPr>
              <a:t>–ve </a:t>
            </a:r>
            <a:r>
              <a:rPr sz="3200" spc="-5" dirty="0">
                <a:latin typeface="Comic Sans MS"/>
                <a:cs typeface="Comic Sans MS"/>
              </a:rPr>
              <a:t>is</a:t>
            </a:r>
            <a:r>
              <a:rPr sz="3200" spc="10" dirty="0">
                <a:latin typeface="Comic Sans MS"/>
                <a:cs typeface="Comic Sans MS"/>
              </a:rPr>
              <a:t> </a:t>
            </a:r>
            <a:r>
              <a:rPr sz="3200" dirty="0">
                <a:latin typeface="Comic Sans MS"/>
                <a:cs typeface="Comic Sans MS"/>
              </a:rPr>
              <a:t>TMP/SMX</a:t>
            </a:r>
            <a:endParaRPr sz="3200">
              <a:latin typeface="Comic Sans MS"/>
              <a:cs typeface="Comic Sans MS"/>
            </a:endParaRPr>
          </a:p>
          <a:p>
            <a:pPr marL="459105" marR="296545" indent="-447040">
              <a:lnSpc>
                <a:spcPct val="120100"/>
              </a:lnSpc>
              <a:spcBef>
                <a:spcPts val="765"/>
              </a:spcBef>
              <a:buFont typeface="Arial"/>
              <a:buChar char="•"/>
              <a:tabLst>
                <a:tab pos="459105" algn="l"/>
                <a:tab pos="459740" algn="l"/>
              </a:tabLst>
            </a:pPr>
            <a:r>
              <a:rPr sz="3200" dirty="0">
                <a:latin typeface="Comic Sans MS"/>
                <a:cs typeface="Comic Sans MS"/>
              </a:rPr>
              <a:t>Duration therapy </a:t>
            </a:r>
            <a:r>
              <a:rPr sz="3200" spc="-5" dirty="0">
                <a:latin typeface="Comic Sans MS"/>
                <a:cs typeface="Comic Sans MS"/>
              </a:rPr>
              <a:t>should </a:t>
            </a:r>
            <a:r>
              <a:rPr sz="3200" dirty="0">
                <a:latin typeface="Comic Sans MS"/>
                <a:cs typeface="Comic Sans MS"/>
              </a:rPr>
              <a:t>be </a:t>
            </a:r>
            <a:r>
              <a:rPr sz="3200" spc="-5" dirty="0">
                <a:latin typeface="Comic Sans MS"/>
                <a:cs typeface="Comic Sans MS"/>
              </a:rPr>
              <a:t>10-14  days</a:t>
            </a:r>
            <a:endParaRPr sz="3200">
              <a:latin typeface="Comic Sans MS"/>
              <a:cs typeface="Comic Sans MS"/>
            </a:endParaRP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4098797" y="93957"/>
            <a:ext cx="2317115" cy="733425"/>
          </a:xfrm>
          <a:prstGeom prst="rect">
            <a:avLst/>
          </a:prstGeom>
        </p:spPr>
        <p:txBody>
          <a:bodyPr vert="horz" wrap="square" lIns="0" tIns="11430" rIns="0" bIns="0" rtlCol="0">
            <a:spAutoFit/>
          </a:bodyPr>
          <a:lstStyle/>
          <a:p>
            <a:pPr marL="12700">
              <a:lnSpc>
                <a:spcPct val="100000"/>
              </a:lnSpc>
              <a:spcBef>
                <a:spcPts val="90"/>
              </a:spcBef>
            </a:pPr>
            <a:r>
              <a:rPr sz="4650" i="1" spc="-135" dirty="0">
                <a:latin typeface="Comic Sans MS"/>
                <a:cs typeface="Comic Sans MS"/>
              </a:rPr>
              <a:t>Relap</a:t>
            </a:r>
            <a:r>
              <a:rPr sz="4650" i="1" spc="-114" dirty="0">
                <a:latin typeface="Comic Sans MS"/>
                <a:cs typeface="Comic Sans MS"/>
              </a:rPr>
              <a:t>s</a:t>
            </a:r>
            <a:r>
              <a:rPr sz="4650" i="1" spc="-135" dirty="0">
                <a:latin typeface="Comic Sans MS"/>
                <a:cs typeface="Comic Sans MS"/>
              </a:rPr>
              <a:t>es</a:t>
            </a:r>
            <a:endParaRPr sz="4650">
              <a:latin typeface="Comic Sans MS"/>
              <a:cs typeface="Comic Sans MS"/>
            </a:endParaRPr>
          </a:p>
        </p:txBody>
      </p:sp>
      <p:sp>
        <p:nvSpPr>
          <p:cNvPr id="3" name="object 3"/>
          <p:cNvSpPr txBox="1"/>
          <p:nvPr/>
        </p:nvSpPr>
        <p:spPr>
          <a:xfrm>
            <a:off x="1449069" y="1020356"/>
            <a:ext cx="7520305" cy="3050540"/>
          </a:xfrm>
          <a:prstGeom prst="rect">
            <a:avLst/>
          </a:prstGeom>
        </p:spPr>
        <p:txBody>
          <a:bodyPr vert="horz" wrap="square" lIns="0" tIns="12700" rIns="0" bIns="0" rtlCol="0">
            <a:spAutoFit/>
          </a:bodyPr>
          <a:lstStyle/>
          <a:p>
            <a:pPr marL="459105" marR="5080" indent="-447040">
              <a:lnSpc>
                <a:spcPct val="120100"/>
              </a:lnSpc>
              <a:spcBef>
                <a:spcPts val="100"/>
              </a:spcBef>
              <a:buFont typeface="Arial"/>
              <a:buChar char="•"/>
              <a:tabLst>
                <a:tab pos="459105" algn="l"/>
                <a:tab pos="459740" algn="l"/>
              </a:tabLst>
            </a:pPr>
            <a:r>
              <a:rPr sz="3200" dirty="0">
                <a:latin typeface="Comic Sans MS"/>
                <a:cs typeface="Comic Sans MS"/>
              </a:rPr>
              <a:t>Persistence of the </a:t>
            </a:r>
            <a:r>
              <a:rPr sz="3200" spc="-5" dirty="0">
                <a:latin typeface="Comic Sans MS"/>
                <a:cs typeface="Comic Sans MS"/>
              </a:rPr>
              <a:t>infection </a:t>
            </a:r>
            <a:r>
              <a:rPr sz="3200" dirty="0">
                <a:latin typeface="Comic Sans MS"/>
                <a:cs typeface="Comic Sans MS"/>
              </a:rPr>
              <a:t>with </a:t>
            </a:r>
            <a:r>
              <a:rPr sz="3200" spc="-5" dirty="0">
                <a:latin typeface="Comic Sans MS"/>
                <a:cs typeface="Comic Sans MS"/>
              </a:rPr>
              <a:t>the  </a:t>
            </a:r>
            <a:r>
              <a:rPr sz="3200" dirty="0">
                <a:latin typeface="Comic Sans MS"/>
                <a:cs typeface="Comic Sans MS"/>
              </a:rPr>
              <a:t>same </a:t>
            </a:r>
            <a:r>
              <a:rPr sz="3200" spc="-5" dirty="0">
                <a:latin typeface="Comic Sans MS"/>
                <a:cs typeface="Comic Sans MS"/>
              </a:rPr>
              <a:t>organism </a:t>
            </a:r>
            <a:r>
              <a:rPr sz="3200" dirty="0">
                <a:latin typeface="Comic Sans MS"/>
                <a:cs typeface="Comic Sans MS"/>
              </a:rPr>
              <a:t>after</a:t>
            </a:r>
            <a:r>
              <a:rPr sz="3200" spc="-15" dirty="0">
                <a:latin typeface="Comic Sans MS"/>
                <a:cs typeface="Comic Sans MS"/>
              </a:rPr>
              <a:t> </a:t>
            </a:r>
            <a:r>
              <a:rPr sz="3200" spc="-5" dirty="0">
                <a:latin typeface="Comic Sans MS"/>
                <a:cs typeface="Comic Sans MS"/>
              </a:rPr>
              <a:t>therapy</a:t>
            </a:r>
            <a:endParaRPr sz="3200">
              <a:latin typeface="Comic Sans MS"/>
              <a:cs typeface="Comic Sans MS"/>
            </a:endParaRPr>
          </a:p>
          <a:p>
            <a:pPr marL="459105" marR="662305" indent="-447040">
              <a:lnSpc>
                <a:spcPct val="120000"/>
              </a:lnSpc>
              <a:spcBef>
                <a:spcPts val="765"/>
              </a:spcBef>
              <a:buFont typeface="Arial"/>
              <a:buChar char="•"/>
              <a:tabLst>
                <a:tab pos="459105" algn="l"/>
                <a:tab pos="459740" algn="l"/>
              </a:tabLst>
            </a:pPr>
            <a:r>
              <a:rPr sz="3200" dirty="0">
                <a:latin typeface="Comic Sans MS"/>
                <a:cs typeface="Comic Sans MS"/>
              </a:rPr>
              <a:t>Usually </a:t>
            </a:r>
            <a:r>
              <a:rPr sz="3200" spc="-5" dirty="0">
                <a:latin typeface="Comic Sans MS"/>
                <a:cs typeface="Comic Sans MS"/>
              </a:rPr>
              <a:t>indicate structural  </a:t>
            </a:r>
            <a:r>
              <a:rPr sz="3200" dirty="0">
                <a:latin typeface="Comic Sans MS"/>
                <a:cs typeface="Comic Sans MS"/>
              </a:rPr>
              <a:t>abnormality, </a:t>
            </a:r>
            <a:r>
              <a:rPr sz="3200" spc="-5" dirty="0">
                <a:latin typeface="Comic Sans MS"/>
                <a:cs typeface="Comic Sans MS"/>
              </a:rPr>
              <a:t>renal </a:t>
            </a:r>
            <a:r>
              <a:rPr sz="3200" dirty="0">
                <a:latin typeface="Comic Sans MS"/>
                <a:cs typeface="Comic Sans MS"/>
              </a:rPr>
              <a:t>involvement,</a:t>
            </a:r>
            <a:r>
              <a:rPr sz="3200" spc="-65" dirty="0">
                <a:latin typeface="Comic Sans MS"/>
                <a:cs typeface="Comic Sans MS"/>
              </a:rPr>
              <a:t> </a:t>
            </a:r>
            <a:r>
              <a:rPr sz="3200" dirty="0">
                <a:latin typeface="Comic Sans MS"/>
                <a:cs typeface="Comic Sans MS"/>
              </a:rPr>
              <a:t>or  chronic </a:t>
            </a:r>
            <a:r>
              <a:rPr sz="3200" spc="-5" dirty="0">
                <a:latin typeface="Comic Sans MS"/>
                <a:cs typeface="Comic Sans MS"/>
              </a:rPr>
              <a:t>bacterial</a:t>
            </a:r>
            <a:r>
              <a:rPr sz="3200" spc="5" dirty="0">
                <a:latin typeface="Comic Sans MS"/>
                <a:cs typeface="Comic Sans MS"/>
              </a:rPr>
              <a:t> </a:t>
            </a:r>
            <a:r>
              <a:rPr sz="3200" spc="-5" dirty="0">
                <a:latin typeface="Comic Sans MS"/>
                <a:cs typeface="Comic Sans MS"/>
              </a:rPr>
              <a:t>prostatitis</a:t>
            </a:r>
            <a:endParaRPr sz="3200">
              <a:latin typeface="Comic Sans MS"/>
              <a:cs typeface="Comic Sans MS"/>
            </a:endParaRPr>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object 2"/>
          <p:cNvGrpSpPr/>
          <p:nvPr/>
        </p:nvGrpSpPr>
        <p:grpSpPr>
          <a:xfrm>
            <a:off x="0" y="0"/>
            <a:ext cx="9144000" cy="6858000"/>
            <a:chOff x="0" y="0"/>
            <a:chExt cx="9144000" cy="6858000"/>
          </a:xfrm>
        </p:grpSpPr>
        <p:sp>
          <p:nvSpPr>
            <p:cNvPr id="3" name="object 3"/>
            <p:cNvSpPr/>
            <p:nvPr/>
          </p:nvSpPr>
          <p:spPr>
            <a:xfrm>
              <a:off x="0" y="0"/>
              <a:ext cx="9144000" cy="6857998"/>
            </a:xfrm>
            <a:prstGeom prst="rect">
              <a:avLst/>
            </a:prstGeom>
            <a:blipFill>
              <a:blip r:embed="rId2" cstate="print"/>
              <a:stretch>
                <a:fillRect/>
              </a:stretch>
            </a:blipFill>
          </p:spPr>
          <p:txBody>
            <a:bodyPr wrap="square" lIns="0" tIns="0" rIns="0" bIns="0" rtlCol="0"/>
            <a:lstStyle/>
            <a:p>
              <a:endParaRPr/>
            </a:p>
          </p:txBody>
        </p:sp>
        <p:sp>
          <p:nvSpPr>
            <p:cNvPr id="4" name="object 4"/>
            <p:cNvSpPr/>
            <p:nvPr/>
          </p:nvSpPr>
          <p:spPr>
            <a:xfrm>
              <a:off x="3429761" y="76961"/>
              <a:ext cx="2590800" cy="2590800"/>
            </a:xfrm>
            <a:custGeom>
              <a:avLst/>
              <a:gdLst/>
              <a:ahLst/>
              <a:cxnLst/>
              <a:rect l="l" t="t" r="r" b="b"/>
              <a:pathLst>
                <a:path w="2590800" h="2590800">
                  <a:moveTo>
                    <a:pt x="0" y="1295400"/>
                  </a:moveTo>
                  <a:lnTo>
                    <a:pt x="893" y="1246838"/>
                  </a:lnTo>
                  <a:lnTo>
                    <a:pt x="3553" y="1198727"/>
                  </a:lnTo>
                  <a:lnTo>
                    <a:pt x="7948" y="1151099"/>
                  </a:lnTo>
                  <a:lnTo>
                    <a:pt x="14046" y="1103983"/>
                  </a:lnTo>
                  <a:lnTo>
                    <a:pt x="21816" y="1057413"/>
                  </a:lnTo>
                  <a:lnTo>
                    <a:pt x="31228" y="1011419"/>
                  </a:lnTo>
                  <a:lnTo>
                    <a:pt x="42249" y="966033"/>
                  </a:lnTo>
                  <a:lnTo>
                    <a:pt x="54849" y="921285"/>
                  </a:lnTo>
                  <a:lnTo>
                    <a:pt x="68995" y="877207"/>
                  </a:lnTo>
                  <a:lnTo>
                    <a:pt x="84657" y="833831"/>
                  </a:lnTo>
                  <a:lnTo>
                    <a:pt x="101804" y="791188"/>
                  </a:lnTo>
                  <a:lnTo>
                    <a:pt x="120404" y="749308"/>
                  </a:lnTo>
                  <a:lnTo>
                    <a:pt x="140425" y="708224"/>
                  </a:lnTo>
                  <a:lnTo>
                    <a:pt x="161837" y="667967"/>
                  </a:lnTo>
                  <a:lnTo>
                    <a:pt x="184608" y="628568"/>
                  </a:lnTo>
                  <a:lnTo>
                    <a:pt x="208706" y="590058"/>
                  </a:lnTo>
                  <a:lnTo>
                    <a:pt x="234101" y="552468"/>
                  </a:lnTo>
                  <a:lnTo>
                    <a:pt x="260762" y="515831"/>
                  </a:lnTo>
                  <a:lnTo>
                    <a:pt x="288656" y="480177"/>
                  </a:lnTo>
                  <a:lnTo>
                    <a:pt x="317752" y="445538"/>
                  </a:lnTo>
                  <a:lnTo>
                    <a:pt x="348020" y="411944"/>
                  </a:lnTo>
                  <a:lnTo>
                    <a:pt x="379428" y="379428"/>
                  </a:lnTo>
                  <a:lnTo>
                    <a:pt x="411944" y="348020"/>
                  </a:lnTo>
                  <a:lnTo>
                    <a:pt x="445538" y="317752"/>
                  </a:lnTo>
                  <a:lnTo>
                    <a:pt x="480177" y="288656"/>
                  </a:lnTo>
                  <a:lnTo>
                    <a:pt x="515831" y="260762"/>
                  </a:lnTo>
                  <a:lnTo>
                    <a:pt x="552468" y="234101"/>
                  </a:lnTo>
                  <a:lnTo>
                    <a:pt x="590058" y="208706"/>
                  </a:lnTo>
                  <a:lnTo>
                    <a:pt x="628568" y="184608"/>
                  </a:lnTo>
                  <a:lnTo>
                    <a:pt x="667967" y="161837"/>
                  </a:lnTo>
                  <a:lnTo>
                    <a:pt x="708224" y="140425"/>
                  </a:lnTo>
                  <a:lnTo>
                    <a:pt x="749308" y="120404"/>
                  </a:lnTo>
                  <a:lnTo>
                    <a:pt x="791188" y="101804"/>
                  </a:lnTo>
                  <a:lnTo>
                    <a:pt x="833831" y="84657"/>
                  </a:lnTo>
                  <a:lnTo>
                    <a:pt x="877207" y="68995"/>
                  </a:lnTo>
                  <a:lnTo>
                    <a:pt x="921285" y="54849"/>
                  </a:lnTo>
                  <a:lnTo>
                    <a:pt x="966033" y="42249"/>
                  </a:lnTo>
                  <a:lnTo>
                    <a:pt x="1011419" y="31228"/>
                  </a:lnTo>
                  <a:lnTo>
                    <a:pt x="1057413" y="21816"/>
                  </a:lnTo>
                  <a:lnTo>
                    <a:pt x="1103983" y="14046"/>
                  </a:lnTo>
                  <a:lnTo>
                    <a:pt x="1151099" y="7948"/>
                  </a:lnTo>
                  <a:lnTo>
                    <a:pt x="1198727" y="3553"/>
                  </a:lnTo>
                  <a:lnTo>
                    <a:pt x="1246838" y="893"/>
                  </a:lnTo>
                  <a:lnTo>
                    <a:pt x="1295400" y="0"/>
                  </a:lnTo>
                  <a:lnTo>
                    <a:pt x="1343961" y="893"/>
                  </a:lnTo>
                  <a:lnTo>
                    <a:pt x="1392072" y="3553"/>
                  </a:lnTo>
                  <a:lnTo>
                    <a:pt x="1439700" y="7948"/>
                  </a:lnTo>
                  <a:lnTo>
                    <a:pt x="1486816" y="14046"/>
                  </a:lnTo>
                  <a:lnTo>
                    <a:pt x="1533386" y="21816"/>
                  </a:lnTo>
                  <a:lnTo>
                    <a:pt x="1579380" y="31228"/>
                  </a:lnTo>
                  <a:lnTo>
                    <a:pt x="1624766" y="42249"/>
                  </a:lnTo>
                  <a:lnTo>
                    <a:pt x="1669514" y="54849"/>
                  </a:lnTo>
                  <a:lnTo>
                    <a:pt x="1713592" y="68995"/>
                  </a:lnTo>
                  <a:lnTo>
                    <a:pt x="1756968" y="84657"/>
                  </a:lnTo>
                  <a:lnTo>
                    <a:pt x="1799611" y="101804"/>
                  </a:lnTo>
                  <a:lnTo>
                    <a:pt x="1841491" y="120404"/>
                  </a:lnTo>
                  <a:lnTo>
                    <a:pt x="1882575" y="140425"/>
                  </a:lnTo>
                  <a:lnTo>
                    <a:pt x="1922832" y="161837"/>
                  </a:lnTo>
                  <a:lnTo>
                    <a:pt x="1962231" y="184608"/>
                  </a:lnTo>
                  <a:lnTo>
                    <a:pt x="2000741" y="208706"/>
                  </a:lnTo>
                  <a:lnTo>
                    <a:pt x="2038331" y="234101"/>
                  </a:lnTo>
                  <a:lnTo>
                    <a:pt x="2074968" y="260762"/>
                  </a:lnTo>
                  <a:lnTo>
                    <a:pt x="2110622" y="288656"/>
                  </a:lnTo>
                  <a:lnTo>
                    <a:pt x="2145261" y="317752"/>
                  </a:lnTo>
                  <a:lnTo>
                    <a:pt x="2178855" y="348020"/>
                  </a:lnTo>
                  <a:lnTo>
                    <a:pt x="2211371" y="379428"/>
                  </a:lnTo>
                  <a:lnTo>
                    <a:pt x="2242779" y="411944"/>
                  </a:lnTo>
                  <a:lnTo>
                    <a:pt x="2273047" y="445538"/>
                  </a:lnTo>
                  <a:lnTo>
                    <a:pt x="2302143" y="480177"/>
                  </a:lnTo>
                  <a:lnTo>
                    <a:pt x="2330037" y="515831"/>
                  </a:lnTo>
                  <a:lnTo>
                    <a:pt x="2356698" y="552468"/>
                  </a:lnTo>
                  <a:lnTo>
                    <a:pt x="2382093" y="590058"/>
                  </a:lnTo>
                  <a:lnTo>
                    <a:pt x="2406191" y="628568"/>
                  </a:lnTo>
                  <a:lnTo>
                    <a:pt x="2428962" y="667967"/>
                  </a:lnTo>
                  <a:lnTo>
                    <a:pt x="2450374" y="708224"/>
                  </a:lnTo>
                  <a:lnTo>
                    <a:pt x="2470395" y="749308"/>
                  </a:lnTo>
                  <a:lnTo>
                    <a:pt x="2488995" y="791188"/>
                  </a:lnTo>
                  <a:lnTo>
                    <a:pt x="2506142" y="833831"/>
                  </a:lnTo>
                  <a:lnTo>
                    <a:pt x="2521804" y="877207"/>
                  </a:lnTo>
                  <a:lnTo>
                    <a:pt x="2535950" y="921285"/>
                  </a:lnTo>
                  <a:lnTo>
                    <a:pt x="2548550" y="966033"/>
                  </a:lnTo>
                  <a:lnTo>
                    <a:pt x="2559571" y="1011419"/>
                  </a:lnTo>
                  <a:lnTo>
                    <a:pt x="2568983" y="1057413"/>
                  </a:lnTo>
                  <a:lnTo>
                    <a:pt x="2576753" y="1103983"/>
                  </a:lnTo>
                  <a:lnTo>
                    <a:pt x="2582851" y="1151099"/>
                  </a:lnTo>
                  <a:lnTo>
                    <a:pt x="2587246" y="1198727"/>
                  </a:lnTo>
                  <a:lnTo>
                    <a:pt x="2589906" y="1246838"/>
                  </a:lnTo>
                  <a:lnTo>
                    <a:pt x="2590800" y="1295400"/>
                  </a:lnTo>
                  <a:lnTo>
                    <a:pt x="2589906" y="1343961"/>
                  </a:lnTo>
                  <a:lnTo>
                    <a:pt x="2587246" y="1392072"/>
                  </a:lnTo>
                  <a:lnTo>
                    <a:pt x="2582851" y="1439700"/>
                  </a:lnTo>
                  <a:lnTo>
                    <a:pt x="2576753" y="1486816"/>
                  </a:lnTo>
                  <a:lnTo>
                    <a:pt x="2568983" y="1533386"/>
                  </a:lnTo>
                  <a:lnTo>
                    <a:pt x="2559571" y="1579380"/>
                  </a:lnTo>
                  <a:lnTo>
                    <a:pt x="2548550" y="1624766"/>
                  </a:lnTo>
                  <a:lnTo>
                    <a:pt x="2535950" y="1669514"/>
                  </a:lnTo>
                  <a:lnTo>
                    <a:pt x="2521804" y="1713592"/>
                  </a:lnTo>
                  <a:lnTo>
                    <a:pt x="2506142" y="1756968"/>
                  </a:lnTo>
                  <a:lnTo>
                    <a:pt x="2488995" y="1799611"/>
                  </a:lnTo>
                  <a:lnTo>
                    <a:pt x="2470395" y="1841491"/>
                  </a:lnTo>
                  <a:lnTo>
                    <a:pt x="2450374" y="1882575"/>
                  </a:lnTo>
                  <a:lnTo>
                    <a:pt x="2428962" y="1922832"/>
                  </a:lnTo>
                  <a:lnTo>
                    <a:pt x="2406191" y="1962231"/>
                  </a:lnTo>
                  <a:lnTo>
                    <a:pt x="2382093" y="2000741"/>
                  </a:lnTo>
                  <a:lnTo>
                    <a:pt x="2356698" y="2038331"/>
                  </a:lnTo>
                  <a:lnTo>
                    <a:pt x="2330037" y="2074968"/>
                  </a:lnTo>
                  <a:lnTo>
                    <a:pt x="2302143" y="2110622"/>
                  </a:lnTo>
                  <a:lnTo>
                    <a:pt x="2273047" y="2145261"/>
                  </a:lnTo>
                  <a:lnTo>
                    <a:pt x="2242779" y="2178855"/>
                  </a:lnTo>
                  <a:lnTo>
                    <a:pt x="2211371" y="2211371"/>
                  </a:lnTo>
                  <a:lnTo>
                    <a:pt x="2178855" y="2242779"/>
                  </a:lnTo>
                  <a:lnTo>
                    <a:pt x="2145261" y="2273047"/>
                  </a:lnTo>
                  <a:lnTo>
                    <a:pt x="2110622" y="2302143"/>
                  </a:lnTo>
                  <a:lnTo>
                    <a:pt x="2074968" y="2330037"/>
                  </a:lnTo>
                  <a:lnTo>
                    <a:pt x="2038331" y="2356698"/>
                  </a:lnTo>
                  <a:lnTo>
                    <a:pt x="2000741" y="2382093"/>
                  </a:lnTo>
                  <a:lnTo>
                    <a:pt x="1962231" y="2406191"/>
                  </a:lnTo>
                  <a:lnTo>
                    <a:pt x="1922832" y="2428962"/>
                  </a:lnTo>
                  <a:lnTo>
                    <a:pt x="1882575" y="2450374"/>
                  </a:lnTo>
                  <a:lnTo>
                    <a:pt x="1841491" y="2470395"/>
                  </a:lnTo>
                  <a:lnTo>
                    <a:pt x="1799611" y="2488995"/>
                  </a:lnTo>
                  <a:lnTo>
                    <a:pt x="1756968" y="2506142"/>
                  </a:lnTo>
                  <a:lnTo>
                    <a:pt x="1713592" y="2521804"/>
                  </a:lnTo>
                  <a:lnTo>
                    <a:pt x="1669514" y="2535950"/>
                  </a:lnTo>
                  <a:lnTo>
                    <a:pt x="1624766" y="2548550"/>
                  </a:lnTo>
                  <a:lnTo>
                    <a:pt x="1579380" y="2559571"/>
                  </a:lnTo>
                  <a:lnTo>
                    <a:pt x="1533386" y="2568983"/>
                  </a:lnTo>
                  <a:lnTo>
                    <a:pt x="1486816" y="2576753"/>
                  </a:lnTo>
                  <a:lnTo>
                    <a:pt x="1439700" y="2582851"/>
                  </a:lnTo>
                  <a:lnTo>
                    <a:pt x="1392072" y="2587246"/>
                  </a:lnTo>
                  <a:lnTo>
                    <a:pt x="1343961" y="2589906"/>
                  </a:lnTo>
                  <a:lnTo>
                    <a:pt x="1295400" y="2590800"/>
                  </a:lnTo>
                  <a:lnTo>
                    <a:pt x="1246838" y="2589906"/>
                  </a:lnTo>
                  <a:lnTo>
                    <a:pt x="1198727" y="2587246"/>
                  </a:lnTo>
                  <a:lnTo>
                    <a:pt x="1151099" y="2582851"/>
                  </a:lnTo>
                  <a:lnTo>
                    <a:pt x="1103983" y="2576753"/>
                  </a:lnTo>
                  <a:lnTo>
                    <a:pt x="1057413" y="2568983"/>
                  </a:lnTo>
                  <a:lnTo>
                    <a:pt x="1011419" y="2559571"/>
                  </a:lnTo>
                  <a:lnTo>
                    <a:pt x="966033" y="2548550"/>
                  </a:lnTo>
                  <a:lnTo>
                    <a:pt x="921285" y="2535950"/>
                  </a:lnTo>
                  <a:lnTo>
                    <a:pt x="877207" y="2521804"/>
                  </a:lnTo>
                  <a:lnTo>
                    <a:pt x="833831" y="2506142"/>
                  </a:lnTo>
                  <a:lnTo>
                    <a:pt x="791188" y="2488995"/>
                  </a:lnTo>
                  <a:lnTo>
                    <a:pt x="749308" y="2470395"/>
                  </a:lnTo>
                  <a:lnTo>
                    <a:pt x="708224" y="2450374"/>
                  </a:lnTo>
                  <a:lnTo>
                    <a:pt x="667967" y="2428962"/>
                  </a:lnTo>
                  <a:lnTo>
                    <a:pt x="628568" y="2406191"/>
                  </a:lnTo>
                  <a:lnTo>
                    <a:pt x="590058" y="2382093"/>
                  </a:lnTo>
                  <a:lnTo>
                    <a:pt x="552468" y="2356698"/>
                  </a:lnTo>
                  <a:lnTo>
                    <a:pt x="515831" y="2330037"/>
                  </a:lnTo>
                  <a:lnTo>
                    <a:pt x="480177" y="2302143"/>
                  </a:lnTo>
                  <a:lnTo>
                    <a:pt x="445538" y="2273047"/>
                  </a:lnTo>
                  <a:lnTo>
                    <a:pt x="411944" y="2242779"/>
                  </a:lnTo>
                  <a:lnTo>
                    <a:pt x="379428" y="2211371"/>
                  </a:lnTo>
                  <a:lnTo>
                    <a:pt x="348020" y="2178855"/>
                  </a:lnTo>
                  <a:lnTo>
                    <a:pt x="317752" y="2145261"/>
                  </a:lnTo>
                  <a:lnTo>
                    <a:pt x="288656" y="2110622"/>
                  </a:lnTo>
                  <a:lnTo>
                    <a:pt x="260762" y="2074968"/>
                  </a:lnTo>
                  <a:lnTo>
                    <a:pt x="234101" y="2038331"/>
                  </a:lnTo>
                  <a:lnTo>
                    <a:pt x="208706" y="2000741"/>
                  </a:lnTo>
                  <a:lnTo>
                    <a:pt x="184608" y="1962231"/>
                  </a:lnTo>
                  <a:lnTo>
                    <a:pt x="161837" y="1922832"/>
                  </a:lnTo>
                  <a:lnTo>
                    <a:pt x="140425" y="1882575"/>
                  </a:lnTo>
                  <a:lnTo>
                    <a:pt x="120404" y="1841491"/>
                  </a:lnTo>
                  <a:lnTo>
                    <a:pt x="101804" y="1799611"/>
                  </a:lnTo>
                  <a:lnTo>
                    <a:pt x="84657" y="1756968"/>
                  </a:lnTo>
                  <a:lnTo>
                    <a:pt x="68995" y="1713592"/>
                  </a:lnTo>
                  <a:lnTo>
                    <a:pt x="54849" y="1669514"/>
                  </a:lnTo>
                  <a:lnTo>
                    <a:pt x="42249" y="1624766"/>
                  </a:lnTo>
                  <a:lnTo>
                    <a:pt x="31228" y="1579380"/>
                  </a:lnTo>
                  <a:lnTo>
                    <a:pt x="21816" y="1533386"/>
                  </a:lnTo>
                  <a:lnTo>
                    <a:pt x="14046" y="1486816"/>
                  </a:lnTo>
                  <a:lnTo>
                    <a:pt x="7948" y="1439700"/>
                  </a:lnTo>
                  <a:lnTo>
                    <a:pt x="3553" y="1392072"/>
                  </a:lnTo>
                  <a:lnTo>
                    <a:pt x="893" y="1343961"/>
                  </a:lnTo>
                  <a:lnTo>
                    <a:pt x="0" y="1295400"/>
                  </a:lnTo>
                  <a:close/>
                </a:path>
              </a:pathLst>
            </a:custGeom>
            <a:ln w="108204">
              <a:solidFill>
                <a:srgbClr val="FF0000"/>
              </a:solidFill>
            </a:ln>
          </p:spPr>
          <p:txBody>
            <a:bodyPr wrap="square" lIns="0" tIns="0" rIns="0" bIns="0" rtlCol="0"/>
            <a:lstStyle/>
            <a:p>
              <a:endParaRPr/>
            </a:p>
          </p:txBody>
        </p:sp>
      </p:grpSp>
      <p:sp>
        <p:nvSpPr>
          <p:cNvPr id="5" name="object 5"/>
          <p:cNvSpPr txBox="1"/>
          <p:nvPr/>
        </p:nvSpPr>
        <p:spPr>
          <a:xfrm>
            <a:off x="4647438" y="1206753"/>
            <a:ext cx="155575" cy="299720"/>
          </a:xfrm>
          <a:prstGeom prst="rect">
            <a:avLst/>
          </a:prstGeom>
        </p:spPr>
        <p:txBody>
          <a:bodyPr vert="horz" wrap="square" lIns="0" tIns="12700" rIns="0" bIns="0" rtlCol="0">
            <a:spAutoFit/>
          </a:bodyPr>
          <a:lstStyle/>
          <a:p>
            <a:pPr marL="12700">
              <a:lnSpc>
                <a:spcPct val="100000"/>
              </a:lnSpc>
              <a:spcBef>
                <a:spcPts val="100"/>
              </a:spcBef>
            </a:pPr>
            <a:r>
              <a:rPr sz="1800" dirty="0">
                <a:solidFill>
                  <a:srgbClr val="FFFFFF"/>
                </a:solidFill>
                <a:latin typeface="Carlito"/>
                <a:cs typeface="Carlito"/>
              </a:rPr>
              <a:t>V</a:t>
            </a:r>
            <a:endParaRPr sz="1800">
              <a:latin typeface="Carlito"/>
              <a:cs typeface="Carlito"/>
            </a:endParaRPr>
          </a:p>
        </p:txBody>
      </p:sp>
      <p:sp>
        <p:nvSpPr>
          <p:cNvPr id="6" name="object 6"/>
          <p:cNvSpPr/>
          <p:nvPr/>
        </p:nvSpPr>
        <p:spPr>
          <a:xfrm>
            <a:off x="762762" y="5410961"/>
            <a:ext cx="3048000" cy="1447800"/>
          </a:xfrm>
          <a:custGeom>
            <a:avLst/>
            <a:gdLst/>
            <a:ahLst/>
            <a:cxnLst/>
            <a:rect l="l" t="t" r="r" b="b"/>
            <a:pathLst>
              <a:path w="3048000" h="1447800">
                <a:moveTo>
                  <a:pt x="0" y="723900"/>
                </a:moveTo>
                <a:lnTo>
                  <a:pt x="5313" y="663023"/>
                </a:lnTo>
                <a:lnTo>
                  <a:pt x="20969" y="603542"/>
                </a:lnTo>
                <a:lnTo>
                  <a:pt x="46547" y="545657"/>
                </a:lnTo>
                <a:lnTo>
                  <a:pt x="81622" y="489570"/>
                </a:lnTo>
                <a:lnTo>
                  <a:pt x="125771" y="435481"/>
                </a:lnTo>
                <a:lnTo>
                  <a:pt x="178570" y="383592"/>
                </a:lnTo>
                <a:lnTo>
                  <a:pt x="208082" y="358535"/>
                </a:lnTo>
                <a:lnTo>
                  <a:pt x="239597" y="334103"/>
                </a:lnTo>
                <a:lnTo>
                  <a:pt x="273064" y="310321"/>
                </a:lnTo>
                <a:lnTo>
                  <a:pt x="308429" y="287215"/>
                </a:lnTo>
                <a:lnTo>
                  <a:pt x="345638" y="264810"/>
                </a:lnTo>
                <a:lnTo>
                  <a:pt x="384641" y="243130"/>
                </a:lnTo>
                <a:lnTo>
                  <a:pt x="425382" y="222201"/>
                </a:lnTo>
                <a:lnTo>
                  <a:pt x="467810" y="202048"/>
                </a:lnTo>
                <a:lnTo>
                  <a:pt x="511872" y="182696"/>
                </a:lnTo>
                <a:lnTo>
                  <a:pt x="557514" y="164171"/>
                </a:lnTo>
                <a:lnTo>
                  <a:pt x="604684" y="146497"/>
                </a:lnTo>
                <a:lnTo>
                  <a:pt x="653329" y="129699"/>
                </a:lnTo>
                <a:lnTo>
                  <a:pt x="703395" y="113803"/>
                </a:lnTo>
                <a:lnTo>
                  <a:pt x="754831" y="98834"/>
                </a:lnTo>
                <a:lnTo>
                  <a:pt x="807583" y="84816"/>
                </a:lnTo>
                <a:lnTo>
                  <a:pt x="861598" y="71776"/>
                </a:lnTo>
                <a:lnTo>
                  <a:pt x="916823" y="59738"/>
                </a:lnTo>
                <a:lnTo>
                  <a:pt x="973206" y="48727"/>
                </a:lnTo>
                <a:lnTo>
                  <a:pt x="1030693" y="38768"/>
                </a:lnTo>
                <a:lnTo>
                  <a:pt x="1089231" y="29887"/>
                </a:lnTo>
                <a:lnTo>
                  <a:pt x="1148768" y="22108"/>
                </a:lnTo>
                <a:lnTo>
                  <a:pt x="1209251" y="15457"/>
                </a:lnTo>
                <a:lnTo>
                  <a:pt x="1270627" y="9960"/>
                </a:lnTo>
                <a:lnTo>
                  <a:pt x="1332843" y="5640"/>
                </a:lnTo>
                <a:lnTo>
                  <a:pt x="1395845" y="2523"/>
                </a:lnTo>
                <a:lnTo>
                  <a:pt x="1459582" y="635"/>
                </a:lnTo>
                <a:lnTo>
                  <a:pt x="1524000" y="0"/>
                </a:lnTo>
                <a:lnTo>
                  <a:pt x="1588417" y="635"/>
                </a:lnTo>
                <a:lnTo>
                  <a:pt x="1652154" y="2523"/>
                </a:lnTo>
                <a:lnTo>
                  <a:pt x="1715156" y="5640"/>
                </a:lnTo>
                <a:lnTo>
                  <a:pt x="1777372" y="9960"/>
                </a:lnTo>
                <a:lnTo>
                  <a:pt x="1838748" y="15457"/>
                </a:lnTo>
                <a:lnTo>
                  <a:pt x="1899231" y="22108"/>
                </a:lnTo>
                <a:lnTo>
                  <a:pt x="1958768" y="29887"/>
                </a:lnTo>
                <a:lnTo>
                  <a:pt x="2017306" y="38768"/>
                </a:lnTo>
                <a:lnTo>
                  <a:pt x="2074793" y="48727"/>
                </a:lnTo>
                <a:lnTo>
                  <a:pt x="2131176" y="59738"/>
                </a:lnTo>
                <a:lnTo>
                  <a:pt x="2186401" y="71776"/>
                </a:lnTo>
                <a:lnTo>
                  <a:pt x="2240416" y="84816"/>
                </a:lnTo>
                <a:lnTo>
                  <a:pt x="2293168" y="98834"/>
                </a:lnTo>
                <a:lnTo>
                  <a:pt x="2344604" y="113803"/>
                </a:lnTo>
                <a:lnTo>
                  <a:pt x="2394670" y="129699"/>
                </a:lnTo>
                <a:lnTo>
                  <a:pt x="2443315" y="146497"/>
                </a:lnTo>
                <a:lnTo>
                  <a:pt x="2490485" y="164171"/>
                </a:lnTo>
                <a:lnTo>
                  <a:pt x="2536127" y="182696"/>
                </a:lnTo>
                <a:lnTo>
                  <a:pt x="2580189" y="202048"/>
                </a:lnTo>
                <a:lnTo>
                  <a:pt x="2622617" y="222201"/>
                </a:lnTo>
                <a:lnTo>
                  <a:pt x="2663358" y="243130"/>
                </a:lnTo>
                <a:lnTo>
                  <a:pt x="2702361" y="264810"/>
                </a:lnTo>
                <a:lnTo>
                  <a:pt x="2739570" y="287215"/>
                </a:lnTo>
                <a:lnTo>
                  <a:pt x="2774935" y="310321"/>
                </a:lnTo>
                <a:lnTo>
                  <a:pt x="2808402" y="334103"/>
                </a:lnTo>
                <a:lnTo>
                  <a:pt x="2839917" y="358535"/>
                </a:lnTo>
                <a:lnTo>
                  <a:pt x="2869429" y="383592"/>
                </a:lnTo>
                <a:lnTo>
                  <a:pt x="2922228" y="435481"/>
                </a:lnTo>
                <a:lnTo>
                  <a:pt x="2966377" y="489570"/>
                </a:lnTo>
                <a:lnTo>
                  <a:pt x="3001452" y="545657"/>
                </a:lnTo>
                <a:lnTo>
                  <a:pt x="3027030" y="603542"/>
                </a:lnTo>
                <a:lnTo>
                  <a:pt x="3042686" y="663023"/>
                </a:lnTo>
                <a:lnTo>
                  <a:pt x="3048000" y="723900"/>
                </a:lnTo>
                <a:lnTo>
                  <a:pt x="3046662" y="754500"/>
                </a:lnTo>
                <a:lnTo>
                  <a:pt x="3036125" y="814703"/>
                </a:lnTo>
                <a:lnTo>
                  <a:pt x="3015454" y="873411"/>
                </a:lnTo>
                <a:lnTo>
                  <a:pt x="2985075" y="930422"/>
                </a:lnTo>
                <a:lnTo>
                  <a:pt x="2945410" y="985536"/>
                </a:lnTo>
                <a:lnTo>
                  <a:pt x="2896883" y="1038550"/>
                </a:lnTo>
                <a:lnTo>
                  <a:pt x="2839917" y="1089264"/>
                </a:lnTo>
                <a:lnTo>
                  <a:pt x="2808402" y="1113696"/>
                </a:lnTo>
                <a:lnTo>
                  <a:pt x="2774935" y="1137478"/>
                </a:lnTo>
                <a:lnTo>
                  <a:pt x="2739570" y="1160584"/>
                </a:lnTo>
                <a:lnTo>
                  <a:pt x="2702361" y="1182989"/>
                </a:lnTo>
                <a:lnTo>
                  <a:pt x="2663358" y="1204669"/>
                </a:lnTo>
                <a:lnTo>
                  <a:pt x="2622617" y="1225598"/>
                </a:lnTo>
                <a:lnTo>
                  <a:pt x="2580189" y="1245750"/>
                </a:lnTo>
                <a:lnTo>
                  <a:pt x="2536127" y="1265102"/>
                </a:lnTo>
                <a:lnTo>
                  <a:pt x="2490485" y="1283628"/>
                </a:lnTo>
                <a:lnTo>
                  <a:pt x="2443315" y="1301302"/>
                </a:lnTo>
                <a:lnTo>
                  <a:pt x="2394670" y="1318099"/>
                </a:lnTo>
                <a:lnTo>
                  <a:pt x="2344604" y="1333995"/>
                </a:lnTo>
                <a:lnTo>
                  <a:pt x="2293168" y="1348965"/>
                </a:lnTo>
                <a:lnTo>
                  <a:pt x="2240416" y="1362982"/>
                </a:lnTo>
                <a:lnTo>
                  <a:pt x="2186401" y="1376022"/>
                </a:lnTo>
                <a:lnTo>
                  <a:pt x="2131176" y="1388061"/>
                </a:lnTo>
                <a:lnTo>
                  <a:pt x="2074793" y="1399072"/>
                </a:lnTo>
                <a:lnTo>
                  <a:pt x="2017306" y="1409030"/>
                </a:lnTo>
                <a:lnTo>
                  <a:pt x="1958768" y="1417911"/>
                </a:lnTo>
                <a:lnTo>
                  <a:pt x="1899231" y="1425690"/>
                </a:lnTo>
                <a:lnTo>
                  <a:pt x="1838748" y="1432341"/>
                </a:lnTo>
                <a:lnTo>
                  <a:pt x="1777372" y="1437839"/>
                </a:lnTo>
                <a:lnTo>
                  <a:pt x="1715156" y="1442158"/>
                </a:lnTo>
                <a:lnTo>
                  <a:pt x="1652154" y="1445275"/>
                </a:lnTo>
                <a:lnTo>
                  <a:pt x="1588417" y="1447164"/>
                </a:lnTo>
                <a:lnTo>
                  <a:pt x="1524000" y="1447799"/>
                </a:lnTo>
                <a:lnTo>
                  <a:pt x="1459582" y="1447164"/>
                </a:lnTo>
                <a:lnTo>
                  <a:pt x="1395845" y="1445275"/>
                </a:lnTo>
                <a:lnTo>
                  <a:pt x="1332843" y="1442158"/>
                </a:lnTo>
                <a:lnTo>
                  <a:pt x="1270627" y="1437839"/>
                </a:lnTo>
                <a:lnTo>
                  <a:pt x="1209251" y="1432341"/>
                </a:lnTo>
                <a:lnTo>
                  <a:pt x="1148768" y="1425690"/>
                </a:lnTo>
                <a:lnTo>
                  <a:pt x="1089231" y="1417911"/>
                </a:lnTo>
                <a:lnTo>
                  <a:pt x="1030693" y="1409030"/>
                </a:lnTo>
                <a:lnTo>
                  <a:pt x="973206" y="1399072"/>
                </a:lnTo>
                <a:lnTo>
                  <a:pt x="916823" y="1388061"/>
                </a:lnTo>
                <a:lnTo>
                  <a:pt x="861598" y="1376022"/>
                </a:lnTo>
                <a:lnTo>
                  <a:pt x="807583" y="1362982"/>
                </a:lnTo>
                <a:lnTo>
                  <a:pt x="754831" y="1348965"/>
                </a:lnTo>
                <a:lnTo>
                  <a:pt x="703395" y="1333995"/>
                </a:lnTo>
                <a:lnTo>
                  <a:pt x="653329" y="1318099"/>
                </a:lnTo>
                <a:lnTo>
                  <a:pt x="604684" y="1301302"/>
                </a:lnTo>
                <a:lnTo>
                  <a:pt x="557514" y="1283628"/>
                </a:lnTo>
                <a:lnTo>
                  <a:pt x="511872" y="1265102"/>
                </a:lnTo>
                <a:lnTo>
                  <a:pt x="467810" y="1245750"/>
                </a:lnTo>
                <a:lnTo>
                  <a:pt x="425382" y="1225598"/>
                </a:lnTo>
                <a:lnTo>
                  <a:pt x="384641" y="1204669"/>
                </a:lnTo>
                <a:lnTo>
                  <a:pt x="345638" y="1182989"/>
                </a:lnTo>
                <a:lnTo>
                  <a:pt x="308429" y="1160584"/>
                </a:lnTo>
                <a:lnTo>
                  <a:pt x="273064" y="1137478"/>
                </a:lnTo>
                <a:lnTo>
                  <a:pt x="239597" y="1113696"/>
                </a:lnTo>
                <a:lnTo>
                  <a:pt x="208082" y="1089264"/>
                </a:lnTo>
                <a:lnTo>
                  <a:pt x="178570" y="1064207"/>
                </a:lnTo>
                <a:lnTo>
                  <a:pt x="125771" y="1012318"/>
                </a:lnTo>
                <a:lnTo>
                  <a:pt x="81622" y="958229"/>
                </a:lnTo>
                <a:lnTo>
                  <a:pt x="46547" y="902142"/>
                </a:lnTo>
                <a:lnTo>
                  <a:pt x="20969" y="844257"/>
                </a:lnTo>
                <a:lnTo>
                  <a:pt x="5313" y="784776"/>
                </a:lnTo>
                <a:lnTo>
                  <a:pt x="0" y="723900"/>
                </a:lnTo>
                <a:close/>
              </a:path>
            </a:pathLst>
          </a:custGeom>
          <a:ln w="108204">
            <a:solidFill>
              <a:srgbClr val="FF0000"/>
            </a:solidFill>
          </a:ln>
        </p:spPr>
        <p:txBody>
          <a:bodyPr wrap="square" lIns="0" tIns="0" rIns="0" bIns="0" rtlCol="0"/>
          <a:lstStyle/>
          <a:p>
            <a:endParaRPr/>
          </a:p>
        </p:txBody>
      </p:sp>
      <p:sp>
        <p:nvSpPr>
          <p:cNvPr id="7" name="object 7"/>
          <p:cNvSpPr txBox="1"/>
          <p:nvPr/>
        </p:nvSpPr>
        <p:spPr>
          <a:xfrm>
            <a:off x="2208402" y="5970523"/>
            <a:ext cx="155575" cy="299720"/>
          </a:xfrm>
          <a:prstGeom prst="rect">
            <a:avLst/>
          </a:prstGeom>
        </p:spPr>
        <p:txBody>
          <a:bodyPr vert="horz" wrap="square" lIns="0" tIns="12700" rIns="0" bIns="0" rtlCol="0">
            <a:spAutoFit/>
          </a:bodyPr>
          <a:lstStyle/>
          <a:p>
            <a:pPr marL="12700">
              <a:lnSpc>
                <a:spcPct val="100000"/>
              </a:lnSpc>
              <a:spcBef>
                <a:spcPts val="100"/>
              </a:spcBef>
            </a:pPr>
            <a:r>
              <a:rPr sz="1800" dirty="0">
                <a:solidFill>
                  <a:srgbClr val="FFFFFF"/>
                </a:solidFill>
                <a:latin typeface="Carlito"/>
                <a:cs typeface="Carlito"/>
              </a:rPr>
              <a:t>V</a:t>
            </a:r>
            <a:endParaRPr sz="1800">
              <a:latin typeface="Carlito"/>
              <a:cs typeface="Carlito"/>
            </a:endParaRPr>
          </a:p>
        </p:txBody>
      </p:sp>
      <p:sp>
        <p:nvSpPr>
          <p:cNvPr id="8" name="object 8"/>
          <p:cNvSpPr/>
          <p:nvPr/>
        </p:nvSpPr>
        <p:spPr>
          <a:xfrm>
            <a:off x="6401561" y="4877561"/>
            <a:ext cx="2743200" cy="1143000"/>
          </a:xfrm>
          <a:custGeom>
            <a:avLst/>
            <a:gdLst/>
            <a:ahLst/>
            <a:cxnLst/>
            <a:rect l="l" t="t" r="r" b="b"/>
            <a:pathLst>
              <a:path w="2743200" h="1143000">
                <a:moveTo>
                  <a:pt x="0" y="571500"/>
                </a:moveTo>
                <a:lnTo>
                  <a:pt x="6278" y="516466"/>
                </a:lnTo>
                <a:lnTo>
                  <a:pt x="24730" y="462911"/>
                </a:lnTo>
                <a:lnTo>
                  <a:pt x="54781" y="411075"/>
                </a:lnTo>
                <a:lnTo>
                  <a:pt x="95857" y="361196"/>
                </a:lnTo>
                <a:lnTo>
                  <a:pt x="147382" y="313516"/>
                </a:lnTo>
                <a:lnTo>
                  <a:pt x="208783" y="268273"/>
                </a:lnTo>
                <a:lnTo>
                  <a:pt x="243006" y="246640"/>
                </a:lnTo>
                <a:lnTo>
                  <a:pt x="279484" y="225707"/>
                </a:lnTo>
                <a:lnTo>
                  <a:pt x="318142" y="205503"/>
                </a:lnTo>
                <a:lnTo>
                  <a:pt x="358910" y="186057"/>
                </a:lnTo>
                <a:lnTo>
                  <a:pt x="401716" y="167401"/>
                </a:lnTo>
                <a:lnTo>
                  <a:pt x="446488" y="149564"/>
                </a:lnTo>
                <a:lnTo>
                  <a:pt x="493155" y="132576"/>
                </a:lnTo>
                <a:lnTo>
                  <a:pt x="541643" y="116467"/>
                </a:lnTo>
                <a:lnTo>
                  <a:pt x="591882" y="101267"/>
                </a:lnTo>
                <a:lnTo>
                  <a:pt x="643800" y="87005"/>
                </a:lnTo>
                <a:lnTo>
                  <a:pt x="697324" y="73713"/>
                </a:lnTo>
                <a:lnTo>
                  <a:pt x="752383" y="61419"/>
                </a:lnTo>
                <a:lnTo>
                  <a:pt x="808906" y="50153"/>
                </a:lnTo>
                <a:lnTo>
                  <a:pt x="866820" y="39947"/>
                </a:lnTo>
                <a:lnTo>
                  <a:pt x="926053" y="30829"/>
                </a:lnTo>
                <a:lnTo>
                  <a:pt x="986534" y="22829"/>
                </a:lnTo>
                <a:lnTo>
                  <a:pt x="1048191" y="15978"/>
                </a:lnTo>
                <a:lnTo>
                  <a:pt x="1110952" y="10306"/>
                </a:lnTo>
                <a:lnTo>
                  <a:pt x="1174745" y="5842"/>
                </a:lnTo>
                <a:lnTo>
                  <a:pt x="1239499" y="2616"/>
                </a:lnTo>
                <a:lnTo>
                  <a:pt x="1305141" y="659"/>
                </a:lnTo>
                <a:lnTo>
                  <a:pt x="1371599" y="0"/>
                </a:lnTo>
                <a:lnTo>
                  <a:pt x="1438058" y="659"/>
                </a:lnTo>
                <a:lnTo>
                  <a:pt x="1503700" y="2616"/>
                </a:lnTo>
                <a:lnTo>
                  <a:pt x="1568454" y="5842"/>
                </a:lnTo>
                <a:lnTo>
                  <a:pt x="1632247" y="10306"/>
                </a:lnTo>
                <a:lnTo>
                  <a:pt x="1695008" y="15978"/>
                </a:lnTo>
                <a:lnTo>
                  <a:pt x="1756665" y="22829"/>
                </a:lnTo>
                <a:lnTo>
                  <a:pt x="1817146" y="30829"/>
                </a:lnTo>
                <a:lnTo>
                  <a:pt x="1876379" y="39947"/>
                </a:lnTo>
                <a:lnTo>
                  <a:pt x="1934293" y="50153"/>
                </a:lnTo>
                <a:lnTo>
                  <a:pt x="1990816" y="61419"/>
                </a:lnTo>
                <a:lnTo>
                  <a:pt x="2045875" y="73713"/>
                </a:lnTo>
                <a:lnTo>
                  <a:pt x="2099399" y="87005"/>
                </a:lnTo>
                <a:lnTo>
                  <a:pt x="2151317" y="101267"/>
                </a:lnTo>
                <a:lnTo>
                  <a:pt x="2201556" y="116467"/>
                </a:lnTo>
                <a:lnTo>
                  <a:pt x="2250044" y="132576"/>
                </a:lnTo>
                <a:lnTo>
                  <a:pt x="2296711" y="149564"/>
                </a:lnTo>
                <a:lnTo>
                  <a:pt x="2341483" y="167401"/>
                </a:lnTo>
                <a:lnTo>
                  <a:pt x="2384289" y="186057"/>
                </a:lnTo>
                <a:lnTo>
                  <a:pt x="2425057" y="205503"/>
                </a:lnTo>
                <a:lnTo>
                  <a:pt x="2463715" y="225707"/>
                </a:lnTo>
                <a:lnTo>
                  <a:pt x="2500193" y="246640"/>
                </a:lnTo>
                <a:lnTo>
                  <a:pt x="2534416" y="268273"/>
                </a:lnTo>
                <a:lnTo>
                  <a:pt x="2566315" y="290575"/>
                </a:lnTo>
                <a:lnTo>
                  <a:pt x="2622850" y="337067"/>
                </a:lnTo>
                <a:lnTo>
                  <a:pt x="2669222" y="385876"/>
                </a:lnTo>
                <a:lnTo>
                  <a:pt x="2704857" y="436763"/>
                </a:lnTo>
                <a:lnTo>
                  <a:pt x="2729181" y="489489"/>
                </a:lnTo>
                <a:lnTo>
                  <a:pt x="2741618" y="543813"/>
                </a:lnTo>
                <a:lnTo>
                  <a:pt x="2743199" y="571500"/>
                </a:lnTo>
                <a:lnTo>
                  <a:pt x="2741618" y="599189"/>
                </a:lnTo>
                <a:lnTo>
                  <a:pt x="2729181" y="653519"/>
                </a:lnTo>
                <a:lnTo>
                  <a:pt x="2704857" y="706248"/>
                </a:lnTo>
                <a:lnTo>
                  <a:pt x="2669222" y="757138"/>
                </a:lnTo>
                <a:lnTo>
                  <a:pt x="2622850" y="805949"/>
                </a:lnTo>
                <a:lnTo>
                  <a:pt x="2566315" y="852441"/>
                </a:lnTo>
                <a:lnTo>
                  <a:pt x="2534416" y="874743"/>
                </a:lnTo>
                <a:lnTo>
                  <a:pt x="2500193" y="896375"/>
                </a:lnTo>
                <a:lnTo>
                  <a:pt x="2463715" y="917308"/>
                </a:lnTo>
                <a:lnTo>
                  <a:pt x="2425057" y="937512"/>
                </a:lnTo>
                <a:lnTo>
                  <a:pt x="2384289" y="956957"/>
                </a:lnTo>
                <a:lnTo>
                  <a:pt x="2341483" y="975612"/>
                </a:lnTo>
                <a:lnTo>
                  <a:pt x="2296711" y="993448"/>
                </a:lnTo>
                <a:lnTo>
                  <a:pt x="2250044" y="1010435"/>
                </a:lnTo>
                <a:lnTo>
                  <a:pt x="2201556" y="1026543"/>
                </a:lnTo>
                <a:lnTo>
                  <a:pt x="2151317" y="1041743"/>
                </a:lnTo>
                <a:lnTo>
                  <a:pt x="2099399" y="1056003"/>
                </a:lnTo>
                <a:lnTo>
                  <a:pt x="2045875" y="1069295"/>
                </a:lnTo>
                <a:lnTo>
                  <a:pt x="1990816" y="1081587"/>
                </a:lnTo>
                <a:lnTo>
                  <a:pt x="1934293" y="1092852"/>
                </a:lnTo>
                <a:lnTo>
                  <a:pt x="1876379" y="1103057"/>
                </a:lnTo>
                <a:lnTo>
                  <a:pt x="1817146" y="1112174"/>
                </a:lnTo>
                <a:lnTo>
                  <a:pt x="1756665" y="1120173"/>
                </a:lnTo>
                <a:lnTo>
                  <a:pt x="1695008" y="1127023"/>
                </a:lnTo>
                <a:lnTo>
                  <a:pt x="1632247" y="1132695"/>
                </a:lnTo>
                <a:lnTo>
                  <a:pt x="1568454" y="1137158"/>
                </a:lnTo>
                <a:lnTo>
                  <a:pt x="1503700" y="1140383"/>
                </a:lnTo>
                <a:lnTo>
                  <a:pt x="1438058" y="1142340"/>
                </a:lnTo>
                <a:lnTo>
                  <a:pt x="1371599" y="1143000"/>
                </a:lnTo>
                <a:lnTo>
                  <a:pt x="1305141" y="1142340"/>
                </a:lnTo>
                <a:lnTo>
                  <a:pt x="1239499" y="1140383"/>
                </a:lnTo>
                <a:lnTo>
                  <a:pt x="1174745" y="1137158"/>
                </a:lnTo>
                <a:lnTo>
                  <a:pt x="1110952" y="1132695"/>
                </a:lnTo>
                <a:lnTo>
                  <a:pt x="1048191" y="1127023"/>
                </a:lnTo>
                <a:lnTo>
                  <a:pt x="986534" y="1120173"/>
                </a:lnTo>
                <a:lnTo>
                  <a:pt x="926053" y="1112174"/>
                </a:lnTo>
                <a:lnTo>
                  <a:pt x="866820" y="1103057"/>
                </a:lnTo>
                <a:lnTo>
                  <a:pt x="808906" y="1092852"/>
                </a:lnTo>
                <a:lnTo>
                  <a:pt x="752383" y="1081587"/>
                </a:lnTo>
                <a:lnTo>
                  <a:pt x="697324" y="1069295"/>
                </a:lnTo>
                <a:lnTo>
                  <a:pt x="643800" y="1056003"/>
                </a:lnTo>
                <a:lnTo>
                  <a:pt x="591882" y="1041743"/>
                </a:lnTo>
                <a:lnTo>
                  <a:pt x="541643" y="1026543"/>
                </a:lnTo>
                <a:lnTo>
                  <a:pt x="493155" y="1010435"/>
                </a:lnTo>
                <a:lnTo>
                  <a:pt x="446488" y="993448"/>
                </a:lnTo>
                <a:lnTo>
                  <a:pt x="401716" y="975612"/>
                </a:lnTo>
                <a:lnTo>
                  <a:pt x="358910" y="956957"/>
                </a:lnTo>
                <a:lnTo>
                  <a:pt x="318142" y="937512"/>
                </a:lnTo>
                <a:lnTo>
                  <a:pt x="279484" y="917308"/>
                </a:lnTo>
                <a:lnTo>
                  <a:pt x="243006" y="896375"/>
                </a:lnTo>
                <a:lnTo>
                  <a:pt x="208783" y="874743"/>
                </a:lnTo>
                <a:lnTo>
                  <a:pt x="176884" y="852441"/>
                </a:lnTo>
                <a:lnTo>
                  <a:pt x="120349" y="805949"/>
                </a:lnTo>
                <a:lnTo>
                  <a:pt x="73977" y="757138"/>
                </a:lnTo>
                <a:lnTo>
                  <a:pt x="38342" y="706248"/>
                </a:lnTo>
                <a:lnTo>
                  <a:pt x="14018" y="653519"/>
                </a:lnTo>
                <a:lnTo>
                  <a:pt x="1581" y="599189"/>
                </a:lnTo>
                <a:lnTo>
                  <a:pt x="0" y="571500"/>
                </a:lnTo>
                <a:close/>
              </a:path>
            </a:pathLst>
          </a:custGeom>
          <a:ln w="108204">
            <a:solidFill>
              <a:srgbClr val="FF0000"/>
            </a:solidFill>
          </a:ln>
        </p:spPr>
        <p:txBody>
          <a:bodyPr wrap="square" lIns="0" tIns="0" rIns="0" bIns="0" rtlCol="0"/>
          <a:lstStyle/>
          <a:p>
            <a:endParaRPr/>
          </a:p>
        </p:txBody>
      </p:sp>
      <p:sp>
        <p:nvSpPr>
          <p:cNvPr id="9" name="object 9"/>
          <p:cNvSpPr txBox="1"/>
          <p:nvPr/>
        </p:nvSpPr>
        <p:spPr>
          <a:xfrm>
            <a:off x="7695438" y="5284470"/>
            <a:ext cx="155575" cy="299720"/>
          </a:xfrm>
          <a:prstGeom prst="rect">
            <a:avLst/>
          </a:prstGeom>
        </p:spPr>
        <p:txBody>
          <a:bodyPr vert="horz" wrap="square" lIns="0" tIns="12700" rIns="0" bIns="0" rtlCol="0">
            <a:spAutoFit/>
          </a:bodyPr>
          <a:lstStyle/>
          <a:p>
            <a:pPr marL="12700">
              <a:lnSpc>
                <a:spcPct val="100000"/>
              </a:lnSpc>
              <a:spcBef>
                <a:spcPts val="100"/>
              </a:spcBef>
            </a:pPr>
            <a:r>
              <a:rPr sz="1800" dirty="0">
                <a:solidFill>
                  <a:srgbClr val="FFFFFF"/>
                </a:solidFill>
                <a:latin typeface="Carlito"/>
                <a:cs typeface="Carlito"/>
              </a:rPr>
              <a:t>V</a:t>
            </a:r>
            <a:endParaRPr sz="1800">
              <a:latin typeface="Carlito"/>
              <a:cs typeface="Carlito"/>
            </a:endParaRPr>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0" y="0"/>
            <a:ext cx="9144000" cy="6858000"/>
          </a:xfrm>
          <a:custGeom>
            <a:avLst/>
            <a:gdLst/>
            <a:ahLst/>
            <a:cxnLst/>
            <a:rect l="l" t="t" r="r" b="b"/>
            <a:pathLst>
              <a:path w="9144000" h="6858000">
                <a:moveTo>
                  <a:pt x="9144000" y="0"/>
                </a:moveTo>
                <a:lnTo>
                  <a:pt x="0" y="0"/>
                </a:lnTo>
                <a:lnTo>
                  <a:pt x="0" y="6858000"/>
                </a:lnTo>
                <a:lnTo>
                  <a:pt x="9144000" y="6858000"/>
                </a:lnTo>
                <a:lnTo>
                  <a:pt x="9144000" y="0"/>
                </a:lnTo>
                <a:close/>
              </a:path>
            </a:pathLst>
          </a:custGeom>
          <a:solidFill>
            <a:srgbClr val="FFFFCC"/>
          </a:solidFill>
        </p:spPr>
        <p:txBody>
          <a:bodyPr wrap="square" lIns="0" tIns="0" rIns="0" bIns="0" rtlCol="0"/>
          <a:lstStyle/>
          <a:p>
            <a:endParaRPr/>
          </a:p>
        </p:txBody>
      </p:sp>
      <p:sp>
        <p:nvSpPr>
          <p:cNvPr id="3" name="object 3"/>
          <p:cNvSpPr/>
          <p:nvPr/>
        </p:nvSpPr>
        <p:spPr>
          <a:xfrm>
            <a:off x="914400" y="1828800"/>
            <a:ext cx="8229599" cy="384048"/>
          </a:xfrm>
          <a:prstGeom prst="rect">
            <a:avLst/>
          </a:prstGeom>
          <a:blipFill>
            <a:blip r:embed="rId2" cstate="print"/>
            <a:stretch>
              <a:fillRect/>
            </a:stretch>
          </a:blipFill>
        </p:spPr>
        <p:txBody>
          <a:bodyPr wrap="square" lIns="0" tIns="0" rIns="0" bIns="0" rtlCol="0"/>
          <a:lstStyle/>
          <a:p>
            <a:endParaRPr/>
          </a:p>
        </p:txBody>
      </p:sp>
      <p:sp>
        <p:nvSpPr>
          <p:cNvPr id="4" name="object 4"/>
          <p:cNvSpPr txBox="1">
            <a:spLocks noGrp="1"/>
          </p:cNvSpPr>
          <p:nvPr>
            <p:ph type="title"/>
          </p:nvPr>
        </p:nvSpPr>
        <p:spPr>
          <a:xfrm>
            <a:off x="1306449" y="2655420"/>
            <a:ext cx="7107555" cy="733425"/>
          </a:xfrm>
          <a:prstGeom prst="rect">
            <a:avLst/>
          </a:prstGeom>
        </p:spPr>
        <p:txBody>
          <a:bodyPr vert="horz" wrap="square" lIns="0" tIns="11430" rIns="0" bIns="0" rtlCol="0">
            <a:spAutoFit/>
          </a:bodyPr>
          <a:lstStyle/>
          <a:p>
            <a:pPr marL="12700">
              <a:lnSpc>
                <a:spcPct val="100000"/>
              </a:lnSpc>
              <a:spcBef>
                <a:spcPts val="90"/>
              </a:spcBef>
            </a:pPr>
            <a:r>
              <a:rPr sz="4650" b="1" i="1" spc="-155" dirty="0">
                <a:solidFill>
                  <a:srgbClr val="000000"/>
                </a:solidFill>
                <a:latin typeface="Arial"/>
                <a:cs typeface="Arial"/>
              </a:rPr>
              <a:t>UROEPITHELIAL</a:t>
            </a:r>
            <a:r>
              <a:rPr sz="4650" b="1" i="1" spc="-145" dirty="0">
                <a:solidFill>
                  <a:srgbClr val="000000"/>
                </a:solidFill>
                <a:latin typeface="Arial"/>
                <a:cs typeface="Arial"/>
              </a:rPr>
              <a:t> </a:t>
            </a:r>
            <a:r>
              <a:rPr sz="4650" b="1" i="1" spc="-180" dirty="0">
                <a:solidFill>
                  <a:srgbClr val="000000"/>
                </a:solidFill>
                <a:latin typeface="Arial"/>
                <a:cs typeface="Arial"/>
              </a:rPr>
              <a:t>TUMORS</a:t>
            </a:r>
            <a:endParaRPr sz="4650">
              <a:latin typeface="Arial"/>
              <a:cs typeface="Arial"/>
            </a:endParaRPr>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784656" y="94233"/>
            <a:ext cx="7016750" cy="1306830"/>
          </a:xfrm>
          <a:prstGeom prst="rect">
            <a:avLst/>
          </a:prstGeom>
        </p:spPr>
        <p:txBody>
          <a:bodyPr vert="horz" wrap="square" lIns="0" tIns="12700" rIns="0" bIns="0" rtlCol="0">
            <a:spAutoFit/>
          </a:bodyPr>
          <a:lstStyle/>
          <a:p>
            <a:pPr algn="ctr">
              <a:lnSpc>
                <a:spcPct val="100000"/>
              </a:lnSpc>
              <a:spcBef>
                <a:spcPts val="100"/>
              </a:spcBef>
            </a:pPr>
            <a:r>
              <a:rPr sz="4400" dirty="0">
                <a:solidFill>
                  <a:srgbClr val="000000"/>
                </a:solidFill>
              </a:rPr>
              <a:t>UROEPITHELIAL</a:t>
            </a:r>
            <a:r>
              <a:rPr sz="4400" spc="-65" dirty="0">
                <a:solidFill>
                  <a:srgbClr val="000000"/>
                </a:solidFill>
              </a:rPr>
              <a:t> </a:t>
            </a:r>
            <a:r>
              <a:rPr sz="4400" dirty="0">
                <a:solidFill>
                  <a:srgbClr val="000000"/>
                </a:solidFill>
              </a:rPr>
              <a:t>TUMORS</a:t>
            </a:r>
            <a:endParaRPr sz="4400"/>
          </a:p>
          <a:p>
            <a:pPr marL="1270" algn="ctr">
              <a:lnSpc>
                <a:spcPct val="100000"/>
              </a:lnSpc>
              <a:spcBef>
                <a:spcPts val="5"/>
              </a:spcBef>
            </a:pPr>
            <a:r>
              <a:rPr spc="-5" dirty="0">
                <a:solidFill>
                  <a:srgbClr val="000000"/>
                </a:solidFill>
              </a:rPr>
              <a:t>RISK</a:t>
            </a:r>
            <a:r>
              <a:rPr spc="-10" dirty="0">
                <a:solidFill>
                  <a:srgbClr val="000000"/>
                </a:solidFill>
              </a:rPr>
              <a:t> FACTORS</a:t>
            </a:r>
          </a:p>
        </p:txBody>
      </p:sp>
      <p:sp>
        <p:nvSpPr>
          <p:cNvPr id="4" name="TextBox 3"/>
          <p:cNvSpPr txBox="1"/>
          <p:nvPr/>
        </p:nvSpPr>
        <p:spPr>
          <a:xfrm>
            <a:off x="1524000" y="2286000"/>
            <a:ext cx="6737931" cy="3270126"/>
          </a:xfrm>
          <a:prstGeom prst="rect">
            <a:avLst/>
          </a:prstGeom>
          <a:noFill/>
        </p:spPr>
        <p:txBody>
          <a:bodyPr wrap="square" rtlCol="0">
            <a:spAutoFit/>
          </a:bodyPr>
          <a:lstStyle/>
          <a:p>
            <a:pPr algn="r" rtl="1">
              <a:lnSpc>
                <a:spcPct val="150000"/>
              </a:lnSpc>
            </a:pPr>
            <a:r>
              <a:rPr lang="en-US" sz="2800" b="1" dirty="0" smtClean="0">
                <a:cs typeface="B Nazanin" panose="00000400000000000000" pitchFamily="2" charset="-78"/>
              </a:rPr>
              <a:t>SMOKING  </a:t>
            </a:r>
            <a:r>
              <a:rPr lang="fa-IR" sz="2800" b="1" dirty="0" smtClean="0">
                <a:cs typeface="B Nazanin" panose="00000400000000000000" pitchFamily="2" charset="-78"/>
              </a:rPr>
              <a:t>  </a:t>
            </a:r>
          </a:p>
          <a:p>
            <a:pPr algn="r" rtl="1">
              <a:lnSpc>
                <a:spcPct val="150000"/>
              </a:lnSpc>
            </a:pPr>
            <a:r>
              <a:rPr lang="fa-IR" sz="2800" b="1" dirty="0" smtClean="0">
                <a:cs typeface="B Nazanin" panose="00000400000000000000" pitchFamily="2" charset="-78"/>
              </a:rPr>
              <a:t>احتمال </a:t>
            </a:r>
            <a:r>
              <a:rPr lang="fa-IR" sz="2800" b="1" dirty="0">
                <a:cs typeface="B Nazanin" panose="00000400000000000000" pitchFamily="2" charset="-78"/>
              </a:rPr>
              <a:t>خطر را زیاد </a:t>
            </a:r>
            <a:r>
              <a:rPr lang="fa-IR" sz="2800" b="1" dirty="0" smtClean="0">
                <a:cs typeface="B Nazanin" panose="00000400000000000000" pitchFamily="2" charset="-78"/>
              </a:rPr>
              <a:t>میکند</a:t>
            </a:r>
          </a:p>
          <a:p>
            <a:pPr algn="r" rtl="1">
              <a:lnSpc>
                <a:spcPct val="150000"/>
              </a:lnSpc>
            </a:pPr>
            <a:r>
              <a:rPr lang="fa-IR" sz="2800" b="1" dirty="0" smtClean="0">
                <a:cs typeface="B Nazanin" panose="00000400000000000000" pitchFamily="2" charset="-78"/>
              </a:rPr>
              <a:t>وابسته </a:t>
            </a:r>
            <a:r>
              <a:rPr lang="fa-IR" sz="2800" b="1" dirty="0">
                <a:cs typeface="B Nazanin" panose="00000400000000000000" pitchFamily="2" charset="-78"/>
              </a:rPr>
              <a:t>به دوز مصرفی دارد </a:t>
            </a:r>
            <a:endParaRPr lang="fa-IR" sz="2800" b="1" dirty="0" smtClean="0">
              <a:cs typeface="B Nazanin" panose="00000400000000000000" pitchFamily="2" charset="-78"/>
            </a:endParaRPr>
          </a:p>
          <a:p>
            <a:pPr algn="r" rtl="1">
              <a:lnSpc>
                <a:spcPct val="150000"/>
              </a:lnSpc>
            </a:pPr>
            <a:r>
              <a:rPr lang="fa-IR" sz="2800" b="1" dirty="0" smtClean="0">
                <a:cs typeface="B Nazanin" panose="00000400000000000000" pitchFamily="2" charset="-78"/>
              </a:rPr>
              <a:t>محصولات </a:t>
            </a:r>
            <a:r>
              <a:rPr lang="fa-IR" sz="2800" b="1" dirty="0">
                <a:cs typeface="B Nazanin" panose="00000400000000000000" pitchFamily="2" charset="-78"/>
              </a:rPr>
              <a:t>دیگر تنباکو نیز مانند سیگار عمل می کند</a:t>
            </a:r>
            <a:r>
              <a:rPr lang="fa-IR" sz="2800" b="1" dirty="0" smtClean="0">
                <a:cs typeface="B Nazanin" panose="00000400000000000000" pitchFamily="2" charset="-78"/>
              </a:rPr>
              <a:t>.</a:t>
            </a:r>
          </a:p>
          <a:p>
            <a:pPr algn="r" rtl="1">
              <a:lnSpc>
                <a:spcPct val="150000"/>
              </a:lnSpc>
            </a:pPr>
            <a:r>
              <a:rPr lang="fa-IR" sz="2800" b="1" dirty="0" smtClean="0">
                <a:cs typeface="B Nazanin" panose="00000400000000000000" pitchFamily="2" charset="-78"/>
              </a:rPr>
              <a:t>تا </a:t>
            </a:r>
            <a:r>
              <a:rPr lang="fa-IR" sz="2800" b="1" dirty="0">
                <a:cs typeface="B Nazanin" panose="00000400000000000000" pitchFamily="2" charset="-78"/>
              </a:rPr>
              <a:t>سالها پس از قطع سیگار خطر سرطان</a:t>
            </a:r>
            <a:endParaRPr lang="en-US" sz="2800" b="1" dirty="0">
              <a:cs typeface="B Nazanin" panose="00000400000000000000" pitchFamily="2" charset="-78"/>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786384" y="268224"/>
            <a:ext cx="5476494" cy="1244346"/>
          </a:xfrm>
          <a:prstGeom prst="rect">
            <a:avLst/>
          </a:prstGeom>
          <a:blipFill>
            <a:blip r:embed="rId2" cstate="print"/>
            <a:stretch>
              <a:fillRect/>
            </a:stretch>
          </a:blipFill>
        </p:spPr>
        <p:txBody>
          <a:bodyPr wrap="square" lIns="0" tIns="0" rIns="0" bIns="0" rtlCol="0"/>
          <a:lstStyle/>
          <a:p>
            <a:endParaRPr/>
          </a:p>
        </p:txBody>
      </p:sp>
      <p:sp>
        <p:nvSpPr>
          <p:cNvPr id="3" name="object 3"/>
          <p:cNvSpPr txBox="1">
            <a:spLocks noGrp="1"/>
          </p:cNvSpPr>
          <p:nvPr>
            <p:ph type="title"/>
          </p:nvPr>
        </p:nvSpPr>
        <p:spPr>
          <a:xfrm>
            <a:off x="1145844" y="415493"/>
            <a:ext cx="4759960" cy="697230"/>
          </a:xfrm>
          <a:prstGeom prst="rect">
            <a:avLst/>
          </a:prstGeom>
        </p:spPr>
        <p:txBody>
          <a:bodyPr vert="horz" wrap="square" lIns="0" tIns="13335" rIns="0" bIns="0" rtlCol="0">
            <a:spAutoFit/>
          </a:bodyPr>
          <a:lstStyle/>
          <a:p>
            <a:pPr marL="12700">
              <a:lnSpc>
                <a:spcPct val="100000"/>
              </a:lnSpc>
              <a:spcBef>
                <a:spcPts val="105"/>
              </a:spcBef>
            </a:pPr>
            <a:r>
              <a:rPr sz="4400" spc="45" dirty="0"/>
              <a:t>Prognostic</a:t>
            </a:r>
            <a:r>
              <a:rPr sz="4400" spc="-195" dirty="0"/>
              <a:t> </a:t>
            </a:r>
            <a:r>
              <a:rPr sz="4400" spc="-15" dirty="0"/>
              <a:t>factors</a:t>
            </a:r>
            <a:endParaRPr sz="4400"/>
          </a:p>
        </p:txBody>
      </p:sp>
      <p:sp>
        <p:nvSpPr>
          <p:cNvPr id="4" name="object 4"/>
          <p:cNvSpPr txBox="1"/>
          <p:nvPr/>
        </p:nvSpPr>
        <p:spPr>
          <a:xfrm>
            <a:off x="1228140" y="1386966"/>
            <a:ext cx="7166609" cy="3075305"/>
          </a:xfrm>
          <a:prstGeom prst="rect">
            <a:avLst/>
          </a:prstGeom>
        </p:spPr>
        <p:txBody>
          <a:bodyPr vert="horz" wrap="square" lIns="0" tIns="88900" rIns="0" bIns="0" rtlCol="0">
            <a:spAutoFit/>
          </a:bodyPr>
          <a:lstStyle/>
          <a:p>
            <a:pPr marL="301625" indent="-289560">
              <a:lnSpc>
                <a:spcPct val="100000"/>
              </a:lnSpc>
              <a:spcBef>
                <a:spcPts val="700"/>
              </a:spcBef>
              <a:buChar char="•"/>
              <a:tabLst>
                <a:tab pos="302260" algn="l"/>
              </a:tabLst>
            </a:pPr>
            <a:r>
              <a:rPr sz="3600" b="1" dirty="0">
                <a:latin typeface="Trebuchet MS"/>
                <a:cs typeface="Trebuchet MS"/>
              </a:rPr>
              <a:t>duration </a:t>
            </a:r>
            <a:r>
              <a:rPr sz="3600" b="1" spc="-75" dirty="0">
                <a:latin typeface="Trebuchet MS"/>
                <a:cs typeface="Trebuchet MS"/>
              </a:rPr>
              <a:t>of</a:t>
            </a:r>
            <a:r>
              <a:rPr sz="3600" b="1" spc="-180" dirty="0">
                <a:latin typeface="Trebuchet MS"/>
                <a:cs typeface="Trebuchet MS"/>
              </a:rPr>
              <a:t> </a:t>
            </a:r>
            <a:r>
              <a:rPr sz="3600" b="1" spc="-85" dirty="0">
                <a:latin typeface="Trebuchet MS"/>
                <a:cs typeface="Trebuchet MS"/>
              </a:rPr>
              <a:t>infertility;</a:t>
            </a:r>
            <a:endParaRPr sz="3600">
              <a:latin typeface="Trebuchet MS"/>
              <a:cs typeface="Trebuchet MS"/>
            </a:endParaRPr>
          </a:p>
          <a:p>
            <a:pPr marL="301625" indent="-289560">
              <a:lnSpc>
                <a:spcPct val="100000"/>
              </a:lnSpc>
              <a:spcBef>
                <a:spcPts val="600"/>
              </a:spcBef>
              <a:buChar char="•"/>
              <a:tabLst>
                <a:tab pos="302260" algn="l"/>
              </a:tabLst>
            </a:pPr>
            <a:r>
              <a:rPr sz="3600" b="1" spc="55" dirty="0">
                <a:latin typeface="Trebuchet MS"/>
                <a:cs typeface="Trebuchet MS"/>
              </a:rPr>
              <a:t>primary </a:t>
            </a:r>
            <a:r>
              <a:rPr sz="3600" b="1" spc="85" dirty="0">
                <a:latin typeface="Trebuchet MS"/>
                <a:cs typeface="Trebuchet MS"/>
              </a:rPr>
              <a:t>or </a:t>
            </a:r>
            <a:r>
              <a:rPr sz="3600" b="1" dirty="0">
                <a:latin typeface="Trebuchet MS"/>
                <a:cs typeface="Trebuchet MS"/>
              </a:rPr>
              <a:t>secondary</a:t>
            </a:r>
            <a:r>
              <a:rPr sz="3600" b="1" spc="-405" dirty="0">
                <a:latin typeface="Trebuchet MS"/>
                <a:cs typeface="Trebuchet MS"/>
              </a:rPr>
              <a:t> </a:t>
            </a:r>
            <a:r>
              <a:rPr sz="3600" b="1" spc="-85" dirty="0">
                <a:latin typeface="Trebuchet MS"/>
                <a:cs typeface="Trebuchet MS"/>
              </a:rPr>
              <a:t>infertility;</a:t>
            </a:r>
            <a:endParaRPr sz="3600">
              <a:latin typeface="Trebuchet MS"/>
              <a:cs typeface="Trebuchet MS"/>
            </a:endParaRPr>
          </a:p>
          <a:p>
            <a:pPr marL="301625" indent="-289560">
              <a:lnSpc>
                <a:spcPct val="100000"/>
              </a:lnSpc>
              <a:spcBef>
                <a:spcPts val="600"/>
              </a:spcBef>
              <a:buChar char="•"/>
              <a:tabLst>
                <a:tab pos="302260" algn="l"/>
              </a:tabLst>
            </a:pPr>
            <a:r>
              <a:rPr sz="3600" b="1" spc="-30" dirty="0">
                <a:latin typeface="Trebuchet MS"/>
                <a:cs typeface="Trebuchet MS"/>
              </a:rPr>
              <a:t>results </a:t>
            </a:r>
            <a:r>
              <a:rPr sz="3600" b="1" spc="-85" dirty="0">
                <a:latin typeface="Trebuchet MS"/>
                <a:cs typeface="Trebuchet MS"/>
              </a:rPr>
              <a:t>of </a:t>
            </a:r>
            <a:r>
              <a:rPr sz="3600" b="1" spc="30" dirty="0">
                <a:latin typeface="Trebuchet MS"/>
                <a:cs typeface="Trebuchet MS"/>
              </a:rPr>
              <a:t>semen</a:t>
            </a:r>
            <a:r>
              <a:rPr sz="3600" b="1" spc="-145" dirty="0">
                <a:latin typeface="Trebuchet MS"/>
                <a:cs typeface="Trebuchet MS"/>
              </a:rPr>
              <a:t> </a:t>
            </a:r>
            <a:r>
              <a:rPr sz="3600" b="1" spc="-85" dirty="0">
                <a:latin typeface="Trebuchet MS"/>
                <a:cs typeface="Trebuchet MS"/>
              </a:rPr>
              <a:t>analysis;</a:t>
            </a:r>
            <a:endParaRPr sz="3600">
              <a:latin typeface="Trebuchet MS"/>
              <a:cs typeface="Trebuchet MS"/>
            </a:endParaRPr>
          </a:p>
          <a:p>
            <a:pPr marL="295910" marR="12065" indent="-283845">
              <a:lnSpc>
                <a:spcPct val="100299"/>
              </a:lnSpc>
              <a:spcBef>
                <a:spcPts val="590"/>
              </a:spcBef>
              <a:buChar char="•"/>
              <a:tabLst>
                <a:tab pos="302260" algn="l"/>
              </a:tabLst>
            </a:pPr>
            <a:r>
              <a:rPr sz="3600" b="1" spc="-25" dirty="0">
                <a:latin typeface="Trebuchet MS"/>
                <a:cs typeface="Trebuchet MS"/>
              </a:rPr>
              <a:t>age </a:t>
            </a:r>
            <a:r>
              <a:rPr sz="3600" b="1" spc="-10" dirty="0">
                <a:latin typeface="Trebuchet MS"/>
                <a:cs typeface="Trebuchet MS"/>
              </a:rPr>
              <a:t>and </a:t>
            </a:r>
            <a:r>
              <a:rPr sz="3600" b="1" spc="-60" dirty="0">
                <a:latin typeface="Trebuchet MS"/>
                <a:cs typeface="Trebuchet MS"/>
              </a:rPr>
              <a:t>fertility </a:t>
            </a:r>
            <a:r>
              <a:rPr sz="3600" b="1" dirty="0">
                <a:latin typeface="Trebuchet MS"/>
                <a:cs typeface="Trebuchet MS"/>
              </a:rPr>
              <a:t>status </a:t>
            </a:r>
            <a:r>
              <a:rPr sz="3600" b="1" spc="-75" dirty="0">
                <a:latin typeface="Trebuchet MS"/>
                <a:cs typeface="Trebuchet MS"/>
              </a:rPr>
              <a:t>of</a:t>
            </a:r>
            <a:r>
              <a:rPr sz="3600" b="1" spc="-375" dirty="0">
                <a:latin typeface="Trebuchet MS"/>
                <a:cs typeface="Trebuchet MS"/>
              </a:rPr>
              <a:t> </a:t>
            </a:r>
            <a:r>
              <a:rPr sz="3600" b="1" spc="-30" dirty="0">
                <a:latin typeface="Trebuchet MS"/>
                <a:cs typeface="Trebuchet MS"/>
              </a:rPr>
              <a:t>female  </a:t>
            </a:r>
            <a:r>
              <a:rPr sz="3600" b="1" spc="-75" dirty="0">
                <a:latin typeface="Trebuchet MS"/>
                <a:cs typeface="Trebuchet MS"/>
              </a:rPr>
              <a:t>partner.</a:t>
            </a:r>
            <a:endParaRPr sz="3600">
              <a:latin typeface="Trebuchet MS"/>
              <a:cs typeface="Trebuchet MS"/>
            </a:endParaRPr>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381000" y="2072640"/>
            <a:ext cx="8338131" cy="4524315"/>
          </a:xfrm>
          <a:prstGeom prst="rect">
            <a:avLst/>
          </a:prstGeom>
          <a:noFill/>
        </p:spPr>
        <p:txBody>
          <a:bodyPr wrap="square" rtlCol="0">
            <a:spAutoFit/>
          </a:bodyPr>
          <a:lstStyle/>
          <a:p>
            <a:pPr algn="r" rtl="1">
              <a:lnSpc>
                <a:spcPct val="200000"/>
              </a:lnSpc>
            </a:pPr>
            <a:r>
              <a:rPr lang="fa-IR" sz="2400" b="1" dirty="0" smtClean="0">
                <a:cs typeface="B Nazanin" panose="00000400000000000000" pitchFamily="2" charset="-78"/>
              </a:rPr>
              <a:t> *شایعترین سرطان سیستم ادراری  </a:t>
            </a:r>
          </a:p>
          <a:p>
            <a:pPr algn="r" rtl="1">
              <a:lnSpc>
                <a:spcPct val="200000"/>
              </a:lnSpc>
            </a:pPr>
            <a:r>
              <a:rPr lang="fa-IR" sz="2400" b="1" dirty="0" smtClean="0">
                <a:cs typeface="B Nazanin" panose="00000400000000000000" pitchFamily="2" charset="-78"/>
              </a:rPr>
              <a:t>*در اکثر موارد در موقع تشخیص محدود به مثانه است .(در 85درصد ).در موارد کمی متاستاز به ارگان های دیگر داده  </a:t>
            </a:r>
          </a:p>
          <a:p>
            <a:pPr algn="r" rtl="1">
              <a:lnSpc>
                <a:spcPct val="200000"/>
              </a:lnSpc>
            </a:pPr>
            <a:r>
              <a:rPr lang="fa-IR" sz="2400" b="1" dirty="0" smtClean="0">
                <a:cs typeface="B Nazanin" panose="00000400000000000000" pitchFamily="2" charset="-78"/>
              </a:rPr>
              <a:t>*در سفید پوستان شایعتر</a:t>
            </a:r>
          </a:p>
          <a:p>
            <a:pPr algn="r" rtl="1">
              <a:lnSpc>
                <a:spcPct val="200000"/>
              </a:lnSpc>
            </a:pPr>
            <a:r>
              <a:rPr lang="fa-IR" sz="2400" b="1" dirty="0" smtClean="0">
                <a:cs typeface="B Nazanin" panose="00000400000000000000" pitchFamily="2" charset="-78"/>
              </a:rPr>
              <a:t>*در مردان شایعتر</a:t>
            </a:r>
          </a:p>
          <a:p>
            <a:pPr algn="r" rtl="1">
              <a:lnSpc>
                <a:spcPct val="200000"/>
              </a:lnSpc>
            </a:pPr>
            <a:r>
              <a:rPr lang="fa-IR" sz="2400" b="1" dirty="0" smtClean="0">
                <a:cs typeface="B Nazanin" panose="00000400000000000000" pitchFamily="2" charset="-78"/>
              </a:rPr>
              <a:t>*در سن باال شایعتر متوسط سن ابتال 65 سال است .</a:t>
            </a:r>
            <a:endParaRPr lang="en-US" sz="2400" b="1" dirty="0">
              <a:cs typeface="B Nazanin" panose="00000400000000000000" pitchFamily="2" charset="-78"/>
            </a:endParaRPr>
          </a:p>
        </p:txBody>
      </p:sp>
      <p:sp>
        <p:nvSpPr>
          <p:cNvPr id="8" name="TextBox 7"/>
          <p:cNvSpPr txBox="1"/>
          <p:nvPr/>
        </p:nvSpPr>
        <p:spPr>
          <a:xfrm>
            <a:off x="3886200" y="838200"/>
            <a:ext cx="1725152" cy="523220"/>
          </a:xfrm>
          <a:prstGeom prst="rect">
            <a:avLst/>
          </a:prstGeom>
          <a:noFill/>
        </p:spPr>
        <p:txBody>
          <a:bodyPr wrap="none" rtlCol="0">
            <a:spAutoFit/>
          </a:bodyPr>
          <a:lstStyle/>
          <a:p>
            <a:pPr algn="r" rtl="1"/>
            <a:r>
              <a:rPr lang="fa-IR" sz="2800" b="1" dirty="0" smtClean="0">
                <a:solidFill>
                  <a:srgbClr val="FF0000"/>
                </a:solidFill>
                <a:cs typeface="B Nazanin" panose="00000400000000000000" pitchFamily="2" charset="-78"/>
              </a:rPr>
              <a:t>سرطان مثانه</a:t>
            </a:r>
            <a:endParaRPr lang="en-US" sz="2800" dirty="0">
              <a:solidFill>
                <a:srgbClr val="FF0000"/>
              </a:solidFill>
            </a:endParaRPr>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609600" y="2286000"/>
            <a:ext cx="7543800" cy="2569934"/>
          </a:xfrm>
          <a:prstGeom prst="rect">
            <a:avLst/>
          </a:prstGeom>
          <a:noFill/>
        </p:spPr>
        <p:txBody>
          <a:bodyPr wrap="square" rtlCol="0">
            <a:spAutoFit/>
          </a:bodyPr>
          <a:lstStyle/>
          <a:p>
            <a:pPr algn="r" rtl="1">
              <a:lnSpc>
                <a:spcPct val="200000"/>
              </a:lnSpc>
            </a:pPr>
            <a:r>
              <a:rPr lang="fa-IR" sz="2800" b="1" dirty="0" smtClean="0">
                <a:cs typeface="B Nazanin" panose="00000400000000000000" pitchFamily="2" charset="-78"/>
              </a:rPr>
              <a:t>1-وجود خون در ادرار آشکارا یا بطور اتفاقی درآزمایش ادرار </a:t>
            </a:r>
          </a:p>
          <a:p>
            <a:pPr algn="r" rtl="1">
              <a:lnSpc>
                <a:spcPct val="200000"/>
              </a:lnSpc>
            </a:pPr>
            <a:r>
              <a:rPr lang="fa-IR" sz="2800" b="1" dirty="0" smtClean="0">
                <a:cs typeface="B Nazanin" panose="00000400000000000000" pitchFamily="2" charset="-78"/>
              </a:rPr>
              <a:t>2-عالیم تحریکی مثانه }تکرر- فوریت ادرار سوزش ادرار {</a:t>
            </a:r>
          </a:p>
          <a:p>
            <a:pPr algn="r" rtl="1">
              <a:lnSpc>
                <a:spcPct val="200000"/>
              </a:lnSpc>
            </a:pPr>
            <a:r>
              <a:rPr lang="fa-IR" sz="2800" b="1" dirty="0" smtClean="0">
                <a:cs typeface="B Nazanin" panose="00000400000000000000" pitchFamily="2" charset="-78"/>
              </a:rPr>
              <a:t> 3-عالیم بیماری پیشرفته :درد استخوانی</a:t>
            </a:r>
            <a:endParaRPr lang="en-US" sz="2800" b="1" dirty="0">
              <a:cs typeface="B Nazanin" panose="00000400000000000000" pitchFamily="2" charset="-78"/>
            </a:endParaRPr>
          </a:p>
        </p:txBody>
      </p:sp>
      <p:sp>
        <p:nvSpPr>
          <p:cNvPr id="7" name="TextBox 6"/>
          <p:cNvSpPr txBox="1"/>
          <p:nvPr/>
        </p:nvSpPr>
        <p:spPr>
          <a:xfrm>
            <a:off x="4114800" y="838200"/>
            <a:ext cx="1433406" cy="461665"/>
          </a:xfrm>
          <a:prstGeom prst="rect">
            <a:avLst/>
          </a:prstGeom>
          <a:noFill/>
        </p:spPr>
        <p:txBody>
          <a:bodyPr wrap="none" rtlCol="0">
            <a:spAutoFit/>
          </a:bodyPr>
          <a:lstStyle/>
          <a:p>
            <a:pPr algn="r" rtl="1"/>
            <a:r>
              <a:rPr lang="fa-IR" sz="2400" b="1" dirty="0" smtClean="0">
                <a:solidFill>
                  <a:srgbClr val="FF0000"/>
                </a:solidFill>
                <a:cs typeface="B Nazanin" panose="00000400000000000000" pitchFamily="2" charset="-78"/>
              </a:rPr>
              <a:t>علائم بالینی</a:t>
            </a:r>
            <a:endParaRPr lang="en-US" sz="2400" dirty="0">
              <a:solidFill>
                <a:srgbClr val="FF0000"/>
              </a:solidFill>
            </a:endParaRPr>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295400" y="2057400"/>
            <a:ext cx="6890331" cy="2569934"/>
          </a:xfrm>
          <a:prstGeom prst="rect">
            <a:avLst/>
          </a:prstGeom>
          <a:noFill/>
        </p:spPr>
        <p:txBody>
          <a:bodyPr wrap="square" rtlCol="0">
            <a:spAutoFit/>
          </a:bodyPr>
          <a:lstStyle/>
          <a:p>
            <a:pPr algn="r" rtl="1">
              <a:lnSpc>
                <a:spcPct val="200000"/>
              </a:lnSpc>
            </a:pPr>
            <a:r>
              <a:rPr lang="fa-IR" sz="2800" b="1" dirty="0" smtClean="0">
                <a:cs typeface="B Nazanin" panose="00000400000000000000" pitchFamily="2" charset="-78"/>
              </a:rPr>
              <a:t>1 -سیگار نکشید </a:t>
            </a:r>
          </a:p>
          <a:p>
            <a:pPr algn="r" rtl="1">
              <a:lnSpc>
                <a:spcPct val="200000"/>
              </a:lnSpc>
            </a:pPr>
            <a:r>
              <a:rPr lang="fa-IR" sz="2800" b="1" dirty="0" smtClean="0">
                <a:cs typeface="B Nazanin" panose="00000400000000000000" pitchFamily="2" charset="-78"/>
              </a:rPr>
              <a:t>2 -اجتناب ازتماس با مواد شیمیایی</a:t>
            </a:r>
          </a:p>
          <a:p>
            <a:pPr algn="r" rtl="1">
              <a:lnSpc>
                <a:spcPct val="200000"/>
              </a:lnSpc>
            </a:pPr>
            <a:r>
              <a:rPr lang="fa-IR" sz="2800" b="1" dirty="0" smtClean="0">
                <a:cs typeface="B Nazanin" panose="00000400000000000000" pitchFamily="2" charset="-78"/>
              </a:rPr>
              <a:t>3-رژیم غذایی: رژیم کم چربی و مصرف کلم بروکلی</a:t>
            </a:r>
            <a:endParaRPr lang="en-US" sz="2800" b="1" dirty="0">
              <a:cs typeface="B Nazanin" panose="00000400000000000000" pitchFamily="2" charset="-78"/>
            </a:endParaRPr>
          </a:p>
        </p:txBody>
      </p:sp>
      <p:sp>
        <p:nvSpPr>
          <p:cNvPr id="4" name="TextBox 3"/>
          <p:cNvSpPr txBox="1"/>
          <p:nvPr/>
        </p:nvSpPr>
        <p:spPr>
          <a:xfrm>
            <a:off x="2971800" y="762000"/>
            <a:ext cx="3275256" cy="523220"/>
          </a:xfrm>
          <a:prstGeom prst="rect">
            <a:avLst/>
          </a:prstGeom>
          <a:noFill/>
        </p:spPr>
        <p:txBody>
          <a:bodyPr wrap="none" rtlCol="0">
            <a:spAutoFit/>
          </a:bodyPr>
          <a:lstStyle/>
          <a:p>
            <a:pPr algn="r" rtl="1"/>
            <a:r>
              <a:rPr lang="fa-IR" sz="2800" b="1" dirty="0" smtClean="0">
                <a:solidFill>
                  <a:srgbClr val="C00000"/>
                </a:solidFill>
                <a:cs typeface="B Nazanin" panose="00000400000000000000" pitchFamily="2" charset="-78"/>
              </a:rPr>
              <a:t>پیشگیری از سرطان مثانه</a:t>
            </a:r>
            <a:endParaRPr lang="en-US" sz="2800" b="1" dirty="0">
              <a:solidFill>
                <a:srgbClr val="C00000"/>
              </a:solidFill>
            </a:endParaRPr>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1112520" y="1905000"/>
            <a:ext cx="7347531" cy="4616648"/>
          </a:xfrm>
          <a:prstGeom prst="rect">
            <a:avLst/>
          </a:prstGeom>
          <a:noFill/>
        </p:spPr>
        <p:txBody>
          <a:bodyPr wrap="square" rtlCol="0">
            <a:spAutoFit/>
          </a:bodyPr>
          <a:lstStyle/>
          <a:p>
            <a:pPr algn="r" rtl="1">
              <a:lnSpc>
                <a:spcPct val="150000"/>
              </a:lnSpc>
            </a:pPr>
            <a:r>
              <a:rPr lang="fa-IR" sz="2800" b="1" dirty="0" smtClean="0">
                <a:cs typeface="B Nazanin" panose="00000400000000000000" pitchFamily="2" charset="-78"/>
              </a:rPr>
              <a:t>*پس از کانسر مثانه </a:t>
            </a:r>
          </a:p>
          <a:p>
            <a:pPr algn="r" rtl="1">
              <a:lnSpc>
                <a:spcPct val="150000"/>
              </a:lnSpc>
            </a:pPr>
            <a:r>
              <a:rPr lang="fa-IR" sz="2800" b="1" dirty="0" smtClean="0">
                <a:cs typeface="B Nazanin" panose="00000400000000000000" pitchFamily="2" charset="-78"/>
              </a:rPr>
              <a:t>* 3درصد کل سرطان های بدن</a:t>
            </a:r>
          </a:p>
          <a:p>
            <a:pPr algn="r" rtl="1">
              <a:lnSpc>
                <a:spcPct val="150000"/>
              </a:lnSpc>
            </a:pPr>
            <a:r>
              <a:rPr lang="fa-IR" sz="2800" b="1" dirty="0" smtClean="0">
                <a:cs typeface="B Nazanin" panose="00000400000000000000" pitchFamily="2" charset="-78"/>
              </a:rPr>
              <a:t> * در هر سنی رخ میدهداغلب دهه 6-4</a:t>
            </a:r>
          </a:p>
          <a:p>
            <a:pPr algn="r" rtl="1">
              <a:lnSpc>
                <a:spcPct val="150000"/>
              </a:lnSpc>
            </a:pPr>
            <a:r>
              <a:rPr lang="fa-IR" sz="2800" b="1" dirty="0" smtClean="0">
                <a:cs typeface="B Nazanin" panose="00000400000000000000" pitchFamily="2" charset="-78"/>
              </a:rPr>
              <a:t> *معمولا یکطرفه 2-1 در صد دوطرفه </a:t>
            </a:r>
          </a:p>
          <a:p>
            <a:pPr algn="r" rtl="1">
              <a:lnSpc>
                <a:spcPct val="150000"/>
              </a:lnSpc>
            </a:pPr>
            <a:r>
              <a:rPr lang="fa-IR" sz="2800" b="1" dirty="0" smtClean="0">
                <a:cs typeface="B Nazanin" panose="00000400000000000000" pitchFamily="2" charset="-78"/>
              </a:rPr>
              <a:t> *در مردان شایعتر</a:t>
            </a:r>
          </a:p>
          <a:p>
            <a:pPr algn="r" rtl="1">
              <a:lnSpc>
                <a:spcPct val="150000"/>
              </a:lnSpc>
            </a:pPr>
            <a:r>
              <a:rPr lang="fa-IR" sz="2800" b="1" dirty="0" smtClean="0">
                <a:cs typeface="B Nazanin" panose="00000400000000000000" pitchFamily="2" charset="-78"/>
              </a:rPr>
              <a:t> *در سیاه پوستان شایعتر</a:t>
            </a:r>
          </a:p>
          <a:p>
            <a:pPr algn="r" rtl="1">
              <a:lnSpc>
                <a:spcPct val="150000"/>
              </a:lnSpc>
            </a:pPr>
            <a:r>
              <a:rPr lang="fa-IR" sz="2800" b="1" dirty="0" smtClean="0">
                <a:cs typeface="B Nazanin" panose="00000400000000000000" pitchFamily="2" charset="-78"/>
              </a:rPr>
              <a:t>*تغییرات دربعضی کروموزوم</a:t>
            </a:r>
            <a:endParaRPr lang="en-US" sz="2800" b="1" dirty="0">
              <a:cs typeface="B Nazanin" panose="00000400000000000000" pitchFamily="2" charset="-78"/>
            </a:endParaRPr>
          </a:p>
        </p:txBody>
      </p:sp>
      <p:sp>
        <p:nvSpPr>
          <p:cNvPr id="6" name="TextBox 5"/>
          <p:cNvSpPr txBox="1"/>
          <p:nvPr/>
        </p:nvSpPr>
        <p:spPr>
          <a:xfrm>
            <a:off x="3880912" y="762000"/>
            <a:ext cx="1678665" cy="523220"/>
          </a:xfrm>
          <a:prstGeom prst="rect">
            <a:avLst/>
          </a:prstGeom>
          <a:noFill/>
        </p:spPr>
        <p:txBody>
          <a:bodyPr wrap="none" rtlCol="0">
            <a:spAutoFit/>
          </a:bodyPr>
          <a:lstStyle/>
          <a:p>
            <a:pPr algn="r" rtl="1"/>
            <a:r>
              <a:rPr lang="fa-IR" sz="2800" b="1" dirty="0" smtClean="0">
                <a:solidFill>
                  <a:srgbClr val="C00000"/>
                </a:solidFill>
                <a:cs typeface="B Nazanin" panose="00000400000000000000" pitchFamily="2" charset="-78"/>
              </a:rPr>
              <a:t>سرطان کلیه</a:t>
            </a:r>
            <a:endParaRPr lang="en-US" sz="2800" b="1" dirty="0">
              <a:solidFill>
                <a:srgbClr val="C00000"/>
              </a:solidFill>
              <a:cs typeface="B Nazanin" panose="00000400000000000000" pitchFamily="2" charset="-78"/>
            </a:endParaRPr>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609600" y="2057400"/>
            <a:ext cx="7804730" cy="3970318"/>
          </a:xfrm>
          <a:prstGeom prst="rect">
            <a:avLst/>
          </a:prstGeom>
          <a:noFill/>
        </p:spPr>
        <p:txBody>
          <a:bodyPr wrap="square" rtlCol="0">
            <a:spAutoFit/>
          </a:bodyPr>
          <a:lstStyle/>
          <a:p>
            <a:pPr algn="r" rtl="1">
              <a:lnSpc>
                <a:spcPct val="150000"/>
              </a:lnSpc>
            </a:pPr>
            <a:r>
              <a:rPr lang="fa-IR" sz="2400" b="1" dirty="0">
                <a:cs typeface="B Nazanin" panose="00000400000000000000" pitchFamily="2" charset="-78"/>
              </a:rPr>
              <a:t>1-سیگار: ارتباط آن اثبات شده است. در سیگاری ها 2 برابر شانس </a:t>
            </a:r>
            <a:r>
              <a:rPr lang="fa-IR" sz="2400" b="1" dirty="0" smtClean="0">
                <a:cs typeface="B Nazanin" panose="00000400000000000000" pitchFamily="2" charset="-78"/>
              </a:rPr>
              <a:t>بیشتر</a:t>
            </a:r>
          </a:p>
          <a:p>
            <a:pPr algn="r" rtl="1">
              <a:lnSpc>
                <a:spcPct val="150000"/>
              </a:lnSpc>
            </a:pPr>
            <a:r>
              <a:rPr lang="fa-IR" sz="2400" b="1" dirty="0" smtClean="0">
                <a:cs typeface="B Nazanin" panose="00000400000000000000" pitchFamily="2" charset="-78"/>
              </a:rPr>
              <a:t> </a:t>
            </a:r>
            <a:r>
              <a:rPr lang="fa-IR" sz="2400" b="1" dirty="0">
                <a:cs typeface="B Nazanin" panose="00000400000000000000" pitchFamily="2" charset="-78"/>
              </a:rPr>
              <a:t>2-چاقی :در افراد چاق شانس کانسر کلیه بیشتر است </a:t>
            </a:r>
            <a:r>
              <a:rPr lang="fa-IR" sz="2400" b="1" dirty="0" smtClean="0">
                <a:cs typeface="B Nazanin" panose="00000400000000000000" pitchFamily="2" charset="-78"/>
              </a:rPr>
              <a:t>.</a:t>
            </a:r>
          </a:p>
          <a:p>
            <a:pPr algn="r" rtl="1">
              <a:lnSpc>
                <a:spcPct val="150000"/>
              </a:lnSpc>
            </a:pPr>
            <a:r>
              <a:rPr lang="fa-IR" sz="2400" b="1" dirty="0" smtClean="0">
                <a:cs typeface="B Nazanin" panose="00000400000000000000" pitchFamily="2" charset="-78"/>
              </a:rPr>
              <a:t> 3-شغل </a:t>
            </a:r>
            <a:r>
              <a:rPr lang="fa-IR" sz="2400" b="1" dirty="0">
                <a:cs typeface="B Nazanin" panose="00000400000000000000" pitchFamily="2" charset="-78"/>
              </a:rPr>
              <a:t>: تماس با کادمیوم </a:t>
            </a:r>
            <a:r>
              <a:rPr lang="fa-IR" sz="2400" b="1" dirty="0" smtClean="0">
                <a:cs typeface="B Nazanin" panose="00000400000000000000" pitchFamily="2" charset="-78"/>
              </a:rPr>
              <a:t>(در </a:t>
            </a:r>
            <a:r>
              <a:rPr lang="fa-IR" sz="2400" b="1" dirty="0">
                <a:cs typeface="B Nazanin" panose="00000400000000000000" pitchFamily="2" charset="-78"/>
              </a:rPr>
              <a:t>باطری سازها </a:t>
            </a:r>
            <a:r>
              <a:rPr lang="fa-IR" sz="2400" b="1" dirty="0" smtClean="0">
                <a:cs typeface="B Nazanin" panose="00000400000000000000" pitchFamily="2" charset="-78"/>
              </a:rPr>
              <a:t>) </a:t>
            </a:r>
            <a:r>
              <a:rPr lang="fa-IR" sz="2400" b="1" dirty="0">
                <a:cs typeface="B Nazanin" panose="00000400000000000000" pitchFamily="2" charset="-78"/>
              </a:rPr>
              <a:t>تماس با </a:t>
            </a:r>
            <a:r>
              <a:rPr lang="fa-IR" sz="2400" b="1" dirty="0" smtClean="0">
                <a:cs typeface="B Nazanin" panose="00000400000000000000" pitchFamily="2" charset="-78"/>
              </a:rPr>
              <a:t>آزبست</a:t>
            </a:r>
          </a:p>
          <a:p>
            <a:pPr algn="r" rtl="1">
              <a:lnSpc>
                <a:spcPct val="150000"/>
              </a:lnSpc>
            </a:pPr>
            <a:r>
              <a:rPr lang="fa-IR" sz="2400" b="1" dirty="0" smtClean="0">
                <a:cs typeface="B Nazanin" panose="00000400000000000000" pitchFamily="2" charset="-78"/>
              </a:rPr>
              <a:t> </a:t>
            </a:r>
            <a:r>
              <a:rPr lang="fa-IR" sz="2400" b="1" dirty="0">
                <a:cs typeface="B Nazanin" panose="00000400000000000000" pitchFamily="2" charset="-78"/>
              </a:rPr>
              <a:t>4 -دیالیز </a:t>
            </a:r>
            <a:r>
              <a:rPr lang="fa-IR" sz="2400" b="1" dirty="0" smtClean="0">
                <a:cs typeface="B Nazanin" panose="00000400000000000000" pitchFamily="2" charset="-78"/>
              </a:rPr>
              <a:t>طولانی مدت</a:t>
            </a:r>
          </a:p>
          <a:p>
            <a:pPr algn="r" rtl="1">
              <a:lnSpc>
                <a:spcPct val="150000"/>
              </a:lnSpc>
            </a:pPr>
            <a:r>
              <a:rPr lang="fa-IR" sz="2400" b="1" dirty="0" smtClean="0">
                <a:cs typeface="B Nazanin" panose="00000400000000000000" pitchFamily="2" charset="-78"/>
              </a:rPr>
              <a:t> </a:t>
            </a:r>
            <a:r>
              <a:rPr lang="fa-IR" sz="2400" b="1" dirty="0">
                <a:cs typeface="B Nazanin" panose="00000400000000000000" pitchFamily="2" charset="-78"/>
              </a:rPr>
              <a:t>5-فشار خون باالدر طوالنی </a:t>
            </a:r>
            <a:r>
              <a:rPr lang="fa-IR" sz="2400" b="1" dirty="0" smtClean="0">
                <a:cs typeface="B Nazanin" panose="00000400000000000000" pitchFamily="2" charset="-78"/>
              </a:rPr>
              <a:t>مدت</a:t>
            </a:r>
          </a:p>
          <a:p>
            <a:pPr algn="r" rtl="1">
              <a:lnSpc>
                <a:spcPct val="150000"/>
              </a:lnSpc>
            </a:pPr>
            <a:r>
              <a:rPr lang="fa-IR" sz="2400" b="1" dirty="0" smtClean="0">
                <a:cs typeface="B Nazanin" panose="00000400000000000000" pitchFamily="2" charset="-78"/>
              </a:rPr>
              <a:t> </a:t>
            </a:r>
            <a:r>
              <a:rPr lang="fa-IR" sz="2400" b="1" dirty="0">
                <a:cs typeface="B Nazanin" panose="00000400000000000000" pitchFamily="2" charset="-78"/>
              </a:rPr>
              <a:t>6-داروها:ایبو پروفن-آسپیرین-دیورتیک ها –</a:t>
            </a:r>
            <a:r>
              <a:rPr lang="fa-IR" sz="2400" b="1" dirty="0" smtClean="0">
                <a:cs typeface="B Nazanin" panose="00000400000000000000" pitchFamily="2" charset="-78"/>
              </a:rPr>
              <a:t>استامینوفن</a:t>
            </a:r>
          </a:p>
          <a:p>
            <a:pPr algn="r" rtl="1">
              <a:lnSpc>
                <a:spcPct val="150000"/>
              </a:lnSpc>
            </a:pPr>
            <a:r>
              <a:rPr lang="fa-IR" sz="2400" b="1" dirty="0" smtClean="0">
                <a:cs typeface="B Nazanin" panose="00000400000000000000" pitchFamily="2" charset="-78"/>
              </a:rPr>
              <a:t> </a:t>
            </a:r>
            <a:r>
              <a:rPr lang="fa-IR" sz="2400" b="1" dirty="0">
                <a:cs typeface="B Nazanin" panose="00000400000000000000" pitchFamily="2" charset="-78"/>
              </a:rPr>
              <a:t>7-بیماریهای مادر زادی “ ون هیپل لیندو - توبروس اسکلروزسیس</a:t>
            </a:r>
            <a:endParaRPr lang="en-US" sz="2400" b="1" dirty="0">
              <a:cs typeface="B Nazanin" panose="00000400000000000000" pitchFamily="2" charset="-78"/>
            </a:endParaRPr>
          </a:p>
        </p:txBody>
      </p:sp>
      <p:sp>
        <p:nvSpPr>
          <p:cNvPr id="6" name="TextBox 5"/>
          <p:cNvSpPr txBox="1"/>
          <p:nvPr/>
        </p:nvSpPr>
        <p:spPr>
          <a:xfrm>
            <a:off x="3429000" y="762000"/>
            <a:ext cx="2499402" cy="584775"/>
          </a:xfrm>
          <a:prstGeom prst="rect">
            <a:avLst/>
          </a:prstGeom>
          <a:noFill/>
        </p:spPr>
        <p:txBody>
          <a:bodyPr wrap="none" rtlCol="0">
            <a:spAutoFit/>
          </a:bodyPr>
          <a:lstStyle/>
          <a:p>
            <a:pPr algn="r" rtl="1"/>
            <a:r>
              <a:rPr lang="fa-IR" sz="3200" b="1" dirty="0">
                <a:solidFill>
                  <a:srgbClr val="FF0000"/>
                </a:solidFill>
                <a:cs typeface="B Nazanin" panose="00000400000000000000" pitchFamily="2" charset="-78"/>
              </a:rPr>
              <a:t>ریسک فاکتورها </a:t>
            </a:r>
            <a:endParaRPr lang="en-US" sz="3200" b="1" dirty="0">
              <a:solidFill>
                <a:srgbClr val="FF0000"/>
              </a:solidFill>
              <a:cs typeface="B Nazanin" panose="00000400000000000000" pitchFamily="2" charset="-78"/>
            </a:endParaRPr>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p:cNvSpPr txBox="1"/>
          <p:nvPr/>
        </p:nvSpPr>
        <p:spPr>
          <a:xfrm>
            <a:off x="76200" y="1905000"/>
            <a:ext cx="8686800" cy="4524315"/>
          </a:xfrm>
          <a:prstGeom prst="rect">
            <a:avLst/>
          </a:prstGeom>
          <a:noFill/>
        </p:spPr>
        <p:txBody>
          <a:bodyPr wrap="square" rtlCol="0">
            <a:spAutoFit/>
          </a:bodyPr>
          <a:lstStyle/>
          <a:p>
            <a:pPr algn="r" rtl="1">
              <a:lnSpc>
                <a:spcPct val="150000"/>
              </a:lnSpc>
            </a:pPr>
            <a:r>
              <a:rPr lang="fa-IR" sz="3200" b="1" dirty="0" smtClean="0">
                <a:cs typeface="B Nazanin" panose="00000400000000000000" pitchFamily="2" charset="-78"/>
              </a:rPr>
              <a:t>*درد پهلو</a:t>
            </a:r>
          </a:p>
          <a:p>
            <a:pPr algn="r" rtl="1">
              <a:lnSpc>
                <a:spcPct val="150000"/>
              </a:lnSpc>
            </a:pPr>
            <a:r>
              <a:rPr lang="fa-IR" sz="3200" b="1" dirty="0" smtClean="0">
                <a:cs typeface="B Nazanin" panose="00000400000000000000" pitchFamily="2" charset="-78"/>
              </a:rPr>
              <a:t> *خون </a:t>
            </a:r>
            <a:r>
              <a:rPr lang="fa-IR" sz="3200" b="1" dirty="0">
                <a:cs typeface="B Nazanin" panose="00000400000000000000" pitchFamily="2" charset="-78"/>
              </a:rPr>
              <a:t>در </a:t>
            </a:r>
            <a:r>
              <a:rPr lang="fa-IR" sz="3200" b="1" dirty="0" smtClean="0">
                <a:cs typeface="B Nazanin" panose="00000400000000000000" pitchFamily="2" charset="-78"/>
              </a:rPr>
              <a:t>ادرار(60% )</a:t>
            </a:r>
          </a:p>
          <a:p>
            <a:pPr algn="r" rtl="1">
              <a:lnSpc>
                <a:spcPct val="150000"/>
              </a:lnSpc>
            </a:pPr>
            <a:r>
              <a:rPr lang="fa-IR" sz="3200" b="1" dirty="0" smtClean="0">
                <a:cs typeface="B Nazanin" panose="00000400000000000000" pitchFamily="2" charset="-78"/>
              </a:rPr>
              <a:t>*توده پهلو</a:t>
            </a:r>
          </a:p>
          <a:p>
            <a:pPr algn="r" rtl="1">
              <a:lnSpc>
                <a:spcPct val="150000"/>
              </a:lnSpc>
            </a:pPr>
            <a:r>
              <a:rPr lang="fa-IR" sz="3200" b="1" dirty="0" smtClean="0">
                <a:cs typeface="B Nazanin" panose="00000400000000000000" pitchFamily="2" charset="-78"/>
              </a:rPr>
              <a:t> *10-15 </a:t>
            </a:r>
            <a:r>
              <a:rPr lang="fa-IR" sz="3200" b="1" dirty="0">
                <a:cs typeface="B Nazanin" panose="00000400000000000000" pitchFamily="2" charset="-78"/>
              </a:rPr>
              <a:t>%موارد هر سه </a:t>
            </a:r>
            <a:r>
              <a:rPr lang="fa-IR" sz="3200" b="1" dirty="0" smtClean="0">
                <a:cs typeface="B Nazanin" panose="00000400000000000000" pitchFamily="2" charset="-78"/>
              </a:rPr>
              <a:t>علامت </a:t>
            </a:r>
            <a:r>
              <a:rPr lang="fa-IR" sz="3200" b="1" dirty="0">
                <a:cs typeface="B Nazanin" panose="00000400000000000000" pitchFamily="2" charset="-78"/>
              </a:rPr>
              <a:t>را دارند . </a:t>
            </a:r>
            <a:r>
              <a:rPr lang="fa-IR" sz="3200" b="1" dirty="0" smtClean="0">
                <a:cs typeface="B Nazanin" panose="00000400000000000000" pitchFamily="2" charset="-78"/>
              </a:rPr>
              <a:t>*اغلب علائم </a:t>
            </a:r>
            <a:r>
              <a:rPr lang="fa-IR" sz="3200" b="1" dirty="0">
                <a:cs typeface="B Nazanin" panose="00000400000000000000" pitchFamily="2" charset="-78"/>
              </a:rPr>
              <a:t>غیر اختصاصی مانند: </a:t>
            </a:r>
            <a:endParaRPr lang="fa-IR" sz="3200" b="1" dirty="0" smtClean="0">
              <a:cs typeface="B Nazanin" panose="00000400000000000000" pitchFamily="2" charset="-78"/>
            </a:endParaRPr>
          </a:p>
          <a:p>
            <a:pPr algn="r" rtl="1">
              <a:lnSpc>
                <a:spcPct val="150000"/>
              </a:lnSpc>
            </a:pPr>
            <a:r>
              <a:rPr lang="fa-IR" sz="3200" b="1" dirty="0" smtClean="0">
                <a:cs typeface="B Nazanin" panose="00000400000000000000" pitchFamily="2" charset="-78"/>
              </a:rPr>
              <a:t>*علائم </a:t>
            </a:r>
            <a:r>
              <a:rPr lang="fa-IR" sz="3200" b="1" dirty="0">
                <a:cs typeface="B Nazanin" panose="00000400000000000000" pitchFamily="2" charset="-78"/>
              </a:rPr>
              <a:t>گوارشی. ضعف </a:t>
            </a:r>
            <a:r>
              <a:rPr lang="fa-IR" sz="3200" b="1" dirty="0" smtClean="0">
                <a:cs typeface="B Nazanin" panose="00000400000000000000" pitchFamily="2" charset="-78"/>
              </a:rPr>
              <a:t>.لاغری</a:t>
            </a:r>
            <a:r>
              <a:rPr lang="fa-IR" sz="3200" b="1" dirty="0">
                <a:cs typeface="B Nazanin" panose="00000400000000000000" pitchFamily="2" charset="-78"/>
              </a:rPr>
              <a:t>. تب .فشار خون .سردرد . تشنج </a:t>
            </a:r>
            <a:endParaRPr lang="en-US" sz="3200" b="1" dirty="0">
              <a:cs typeface="B Nazanin" panose="00000400000000000000" pitchFamily="2" charset="-78"/>
            </a:endParaRPr>
          </a:p>
        </p:txBody>
      </p:sp>
      <p:sp>
        <p:nvSpPr>
          <p:cNvPr id="11" name="TextBox 10"/>
          <p:cNvSpPr txBox="1"/>
          <p:nvPr/>
        </p:nvSpPr>
        <p:spPr>
          <a:xfrm>
            <a:off x="3432206" y="815350"/>
            <a:ext cx="2702984" cy="523220"/>
          </a:xfrm>
          <a:prstGeom prst="rect">
            <a:avLst/>
          </a:prstGeom>
          <a:noFill/>
        </p:spPr>
        <p:txBody>
          <a:bodyPr wrap="none" rtlCol="0">
            <a:spAutoFit/>
          </a:bodyPr>
          <a:lstStyle/>
          <a:p>
            <a:pPr algn="r" rtl="1"/>
            <a:r>
              <a:rPr lang="fa-IR" sz="2800" b="1" dirty="0" smtClean="0">
                <a:solidFill>
                  <a:srgbClr val="FF0000"/>
                </a:solidFill>
                <a:cs typeface="B Nazanin" panose="00000400000000000000" pitchFamily="2" charset="-78"/>
              </a:rPr>
              <a:t>علائم </a:t>
            </a:r>
            <a:r>
              <a:rPr lang="fa-IR" sz="2800" b="1" dirty="0">
                <a:solidFill>
                  <a:srgbClr val="FF0000"/>
                </a:solidFill>
                <a:cs typeface="B Nazanin" panose="00000400000000000000" pitchFamily="2" charset="-78"/>
              </a:rPr>
              <a:t>تومورهای کلیه</a:t>
            </a:r>
            <a:endParaRPr lang="en-US" sz="2800" b="1" dirty="0">
              <a:solidFill>
                <a:srgbClr val="FF0000"/>
              </a:solidFill>
              <a:cs typeface="B Nazanin" panose="00000400000000000000" pitchFamily="2" charset="-78"/>
            </a:endParaRPr>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914400" y="1905000"/>
            <a:ext cx="7271331" cy="3970318"/>
          </a:xfrm>
          <a:prstGeom prst="rect">
            <a:avLst/>
          </a:prstGeom>
          <a:noFill/>
        </p:spPr>
        <p:txBody>
          <a:bodyPr wrap="square" rtlCol="0">
            <a:spAutoFit/>
          </a:bodyPr>
          <a:lstStyle/>
          <a:p>
            <a:pPr algn="r" rtl="1">
              <a:lnSpc>
                <a:spcPct val="150000"/>
              </a:lnSpc>
            </a:pPr>
            <a:r>
              <a:rPr lang="fa-IR" sz="2400" b="1" dirty="0">
                <a:solidFill>
                  <a:srgbClr val="FF0000"/>
                </a:solidFill>
                <a:cs typeface="B Nazanin" panose="00000400000000000000" pitchFamily="2" charset="-78"/>
              </a:rPr>
              <a:t>تشخیص </a:t>
            </a:r>
            <a:r>
              <a:rPr lang="fa-IR" sz="2400" b="1" dirty="0" smtClean="0">
                <a:solidFill>
                  <a:srgbClr val="FF0000"/>
                </a:solidFill>
                <a:cs typeface="B Nazanin" panose="00000400000000000000" pitchFamily="2" charset="-78"/>
              </a:rPr>
              <a:t>:</a:t>
            </a:r>
          </a:p>
          <a:p>
            <a:pPr algn="r" rtl="1">
              <a:lnSpc>
                <a:spcPct val="150000"/>
              </a:lnSpc>
            </a:pPr>
            <a:r>
              <a:rPr lang="fa-IR" sz="2400" b="1" dirty="0" smtClean="0">
                <a:cs typeface="B Nazanin" panose="00000400000000000000" pitchFamily="2" charset="-78"/>
              </a:rPr>
              <a:t>* </a:t>
            </a:r>
            <a:r>
              <a:rPr lang="fa-IR" sz="2400" b="1" dirty="0">
                <a:cs typeface="B Nazanin" panose="00000400000000000000" pitchFamily="2" charset="-78"/>
              </a:rPr>
              <a:t>با سونو گرافی </a:t>
            </a:r>
            <a:r>
              <a:rPr lang="fa-IR" sz="2400" b="1" dirty="0" smtClean="0">
                <a:cs typeface="B Nazanin" panose="00000400000000000000" pitchFamily="2" charset="-78"/>
              </a:rPr>
              <a:t>واسکن</a:t>
            </a:r>
          </a:p>
          <a:p>
            <a:pPr algn="r" rtl="1">
              <a:lnSpc>
                <a:spcPct val="150000"/>
              </a:lnSpc>
            </a:pPr>
            <a:r>
              <a:rPr lang="fa-IR" sz="2400" b="1" dirty="0" smtClean="0">
                <a:cs typeface="B Nazanin" panose="00000400000000000000" pitchFamily="2" charset="-78"/>
              </a:rPr>
              <a:t> </a:t>
            </a:r>
            <a:r>
              <a:rPr lang="fa-IR" sz="2400" b="1" dirty="0">
                <a:solidFill>
                  <a:srgbClr val="FF0000"/>
                </a:solidFill>
                <a:cs typeface="B Nazanin" panose="00000400000000000000" pitchFamily="2" charset="-78"/>
              </a:rPr>
              <a:t>پیگیری</a:t>
            </a:r>
            <a:r>
              <a:rPr lang="fa-IR" sz="2400" b="1" dirty="0" smtClean="0">
                <a:solidFill>
                  <a:srgbClr val="FF0000"/>
                </a:solidFill>
                <a:cs typeface="B Nazanin" panose="00000400000000000000" pitchFamily="2" charset="-78"/>
              </a:rPr>
              <a:t>:</a:t>
            </a:r>
          </a:p>
          <a:p>
            <a:pPr algn="r" rtl="1">
              <a:lnSpc>
                <a:spcPct val="150000"/>
              </a:lnSpc>
            </a:pPr>
            <a:r>
              <a:rPr lang="fa-IR" sz="2400" b="1" dirty="0" smtClean="0">
                <a:solidFill>
                  <a:srgbClr val="FF0000"/>
                </a:solidFill>
                <a:cs typeface="B Nazanin" panose="00000400000000000000" pitchFamily="2" charset="-78"/>
              </a:rPr>
              <a:t> </a:t>
            </a:r>
            <a:r>
              <a:rPr lang="fa-IR" sz="2400" b="1" dirty="0" smtClean="0">
                <a:cs typeface="B Nazanin" panose="00000400000000000000" pitchFamily="2" charset="-78"/>
              </a:rPr>
              <a:t>*ازمایش </a:t>
            </a:r>
            <a:r>
              <a:rPr lang="fa-IR" sz="2400" b="1" dirty="0">
                <a:cs typeface="B Nazanin" panose="00000400000000000000" pitchFamily="2" charset="-78"/>
              </a:rPr>
              <a:t>عملکرد کلیه هر سه ماه در سال اول هر 4 ماه </a:t>
            </a:r>
            <a:endParaRPr lang="fa-IR" sz="2400" b="1" dirty="0" smtClean="0">
              <a:cs typeface="B Nazanin" panose="00000400000000000000" pitchFamily="2" charset="-78"/>
            </a:endParaRPr>
          </a:p>
          <a:p>
            <a:pPr algn="r" rtl="1">
              <a:lnSpc>
                <a:spcPct val="150000"/>
              </a:lnSpc>
            </a:pPr>
            <a:r>
              <a:rPr lang="fa-IR" sz="2400" b="1" dirty="0" smtClean="0">
                <a:cs typeface="B Nazanin" panose="00000400000000000000" pitchFamily="2" charset="-78"/>
              </a:rPr>
              <a:t>*درسال </a:t>
            </a:r>
            <a:r>
              <a:rPr lang="fa-IR" sz="2400" b="1" dirty="0">
                <a:cs typeface="B Nazanin" panose="00000400000000000000" pitchFamily="2" charset="-78"/>
              </a:rPr>
              <a:t>دوم تا چهارم سپس </a:t>
            </a:r>
            <a:r>
              <a:rPr lang="fa-IR" sz="2400" b="1" dirty="0" smtClean="0">
                <a:cs typeface="B Nazanin" panose="00000400000000000000" pitchFamily="2" charset="-78"/>
              </a:rPr>
              <a:t>سالانه </a:t>
            </a:r>
          </a:p>
          <a:p>
            <a:pPr algn="r" rtl="1">
              <a:lnSpc>
                <a:spcPct val="150000"/>
              </a:lnSpc>
            </a:pPr>
            <a:r>
              <a:rPr lang="fa-IR" sz="2400" b="1" dirty="0" smtClean="0">
                <a:cs typeface="B Nazanin" panose="00000400000000000000" pitchFamily="2" charset="-78"/>
              </a:rPr>
              <a:t>*انجام </a:t>
            </a:r>
            <a:r>
              <a:rPr lang="fa-IR" sz="2400" b="1" dirty="0">
                <a:cs typeface="B Nazanin" panose="00000400000000000000" pitchFamily="2" charset="-78"/>
              </a:rPr>
              <a:t>ازمایش کبدی هر شش </a:t>
            </a:r>
            <a:r>
              <a:rPr lang="fa-IR" sz="2400" b="1" dirty="0" smtClean="0">
                <a:cs typeface="B Nazanin" panose="00000400000000000000" pitchFamily="2" charset="-78"/>
              </a:rPr>
              <a:t>ماه</a:t>
            </a:r>
          </a:p>
          <a:p>
            <a:pPr algn="r" rtl="1">
              <a:lnSpc>
                <a:spcPct val="150000"/>
              </a:lnSpc>
            </a:pPr>
            <a:r>
              <a:rPr lang="fa-IR" sz="2400" b="1" dirty="0" smtClean="0">
                <a:cs typeface="B Nazanin" panose="00000400000000000000" pitchFamily="2" charset="-78"/>
              </a:rPr>
              <a:t> *اسکن </a:t>
            </a:r>
            <a:r>
              <a:rPr lang="fa-IR" sz="2400" b="1" dirty="0">
                <a:cs typeface="B Nazanin" panose="00000400000000000000" pitchFamily="2" charset="-78"/>
              </a:rPr>
              <a:t>شکم و لگن و عکس قفسه </a:t>
            </a:r>
            <a:r>
              <a:rPr lang="fa-IR" sz="2400" b="1" dirty="0" smtClean="0">
                <a:cs typeface="B Nazanin" panose="00000400000000000000" pitchFamily="2" charset="-78"/>
              </a:rPr>
              <a:t>سینه </a:t>
            </a:r>
            <a:r>
              <a:rPr lang="en-US" sz="2400" b="1" dirty="0">
                <a:cs typeface="B Nazanin" panose="00000400000000000000" pitchFamily="2" charset="-78"/>
              </a:rPr>
              <a:t>CT</a:t>
            </a:r>
            <a:r>
              <a:rPr lang="fa-IR" sz="2400" b="1" dirty="0" smtClean="0">
                <a:cs typeface="B Nazanin" panose="00000400000000000000" pitchFamily="2" charset="-78"/>
              </a:rPr>
              <a:t> </a:t>
            </a:r>
            <a:r>
              <a:rPr lang="fa-IR" sz="2400" b="1" dirty="0">
                <a:cs typeface="B Nazanin" panose="00000400000000000000" pitchFamily="2" charset="-78"/>
              </a:rPr>
              <a:t>هر شش </a:t>
            </a:r>
            <a:r>
              <a:rPr lang="fa-IR" sz="2400" b="1" dirty="0" smtClean="0">
                <a:cs typeface="B Nazanin" panose="00000400000000000000" pitchFamily="2" charset="-78"/>
              </a:rPr>
              <a:t>ماه</a:t>
            </a:r>
            <a:endParaRPr lang="en-US" sz="2400" b="1" dirty="0">
              <a:cs typeface="B Nazanin" panose="00000400000000000000" pitchFamily="2" charset="-78"/>
            </a:endParaRPr>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4111488" y="762000"/>
            <a:ext cx="1026243" cy="584775"/>
          </a:xfrm>
          <a:prstGeom prst="rect">
            <a:avLst/>
          </a:prstGeom>
          <a:noFill/>
        </p:spPr>
        <p:txBody>
          <a:bodyPr wrap="none" rtlCol="0">
            <a:spAutoFit/>
          </a:bodyPr>
          <a:lstStyle/>
          <a:p>
            <a:pPr algn="r" rtl="1"/>
            <a:r>
              <a:rPr lang="fa-IR" sz="3200" b="1" dirty="0">
                <a:solidFill>
                  <a:srgbClr val="FF0000"/>
                </a:solidFill>
                <a:cs typeface="B Nazanin" panose="00000400000000000000" pitchFamily="2" charset="-78"/>
              </a:rPr>
              <a:t>درمان</a:t>
            </a:r>
            <a:endParaRPr lang="en-US" b="1" dirty="0">
              <a:solidFill>
                <a:srgbClr val="FF0000"/>
              </a:solidFill>
              <a:cs typeface="B Nazanin" panose="00000400000000000000" pitchFamily="2" charset="-78"/>
            </a:endParaRPr>
          </a:p>
        </p:txBody>
      </p:sp>
      <p:sp>
        <p:nvSpPr>
          <p:cNvPr id="6" name="TextBox 5"/>
          <p:cNvSpPr txBox="1"/>
          <p:nvPr/>
        </p:nvSpPr>
        <p:spPr>
          <a:xfrm>
            <a:off x="4328535" y="2286000"/>
            <a:ext cx="2568331" cy="2516073"/>
          </a:xfrm>
          <a:prstGeom prst="rect">
            <a:avLst/>
          </a:prstGeom>
          <a:noFill/>
        </p:spPr>
        <p:txBody>
          <a:bodyPr wrap="none" rtlCol="0">
            <a:spAutoFit/>
          </a:bodyPr>
          <a:lstStyle/>
          <a:p>
            <a:pPr algn="r" rtl="1">
              <a:lnSpc>
                <a:spcPct val="150000"/>
              </a:lnSpc>
            </a:pPr>
            <a:r>
              <a:rPr lang="fa-IR" sz="3600" b="1" dirty="0" smtClean="0">
                <a:cs typeface="B Nazanin" panose="00000400000000000000" pitchFamily="2" charset="-78"/>
              </a:rPr>
              <a:t>*جراحی </a:t>
            </a:r>
          </a:p>
          <a:p>
            <a:pPr algn="r" rtl="1">
              <a:lnSpc>
                <a:spcPct val="150000"/>
              </a:lnSpc>
            </a:pPr>
            <a:r>
              <a:rPr lang="fa-IR" sz="3600" b="1" dirty="0">
                <a:cs typeface="B Nazanin" panose="00000400000000000000" pitchFamily="2" charset="-78"/>
              </a:rPr>
              <a:t>*</a:t>
            </a:r>
            <a:r>
              <a:rPr lang="fa-IR" sz="3600" b="1" dirty="0" smtClean="0">
                <a:cs typeface="B Nazanin" panose="00000400000000000000" pitchFamily="2" charset="-78"/>
              </a:rPr>
              <a:t>شیمی درمانی</a:t>
            </a:r>
          </a:p>
          <a:p>
            <a:pPr algn="r" rtl="1">
              <a:lnSpc>
                <a:spcPct val="150000"/>
              </a:lnSpc>
            </a:pPr>
            <a:r>
              <a:rPr lang="fa-IR" sz="3600" b="1" dirty="0" smtClean="0">
                <a:cs typeface="B Nazanin" panose="00000400000000000000" pitchFamily="2" charset="-78"/>
              </a:rPr>
              <a:t>*رادیو </a:t>
            </a:r>
            <a:r>
              <a:rPr lang="fa-IR" sz="3600" b="1" dirty="0">
                <a:cs typeface="B Nazanin" panose="00000400000000000000" pitchFamily="2" charset="-78"/>
              </a:rPr>
              <a:t>درمانی</a:t>
            </a:r>
            <a:endParaRPr lang="en-US" sz="3600" b="1" dirty="0">
              <a:cs typeface="B Nazanin" panose="00000400000000000000" pitchFamily="2" charset="-78"/>
            </a:endParaRPr>
          </a:p>
        </p:txBody>
      </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4038600" y="761999"/>
            <a:ext cx="1709122" cy="584775"/>
          </a:xfrm>
          <a:prstGeom prst="rect">
            <a:avLst/>
          </a:prstGeom>
          <a:noFill/>
        </p:spPr>
        <p:txBody>
          <a:bodyPr wrap="none" rtlCol="0">
            <a:spAutoFit/>
          </a:bodyPr>
          <a:lstStyle/>
          <a:p>
            <a:pPr algn="r" rtl="1"/>
            <a:r>
              <a:rPr lang="fa-IR" sz="3200" b="1" dirty="0">
                <a:solidFill>
                  <a:srgbClr val="FF0000"/>
                </a:solidFill>
                <a:cs typeface="B Nazanin" panose="00000400000000000000" pitchFamily="2" charset="-78"/>
              </a:rPr>
              <a:t>پیش آگهی</a:t>
            </a:r>
            <a:endParaRPr lang="en-US" sz="3200" b="1" dirty="0">
              <a:solidFill>
                <a:srgbClr val="FF0000"/>
              </a:solidFill>
              <a:cs typeface="B Nazanin" panose="00000400000000000000" pitchFamily="2" charset="-78"/>
            </a:endParaRPr>
          </a:p>
        </p:txBody>
      </p:sp>
      <p:sp>
        <p:nvSpPr>
          <p:cNvPr id="7" name="TextBox 6"/>
          <p:cNvSpPr txBox="1"/>
          <p:nvPr/>
        </p:nvSpPr>
        <p:spPr>
          <a:xfrm>
            <a:off x="914400" y="2133600"/>
            <a:ext cx="7499931" cy="4031873"/>
          </a:xfrm>
          <a:prstGeom prst="rect">
            <a:avLst/>
          </a:prstGeom>
          <a:noFill/>
        </p:spPr>
        <p:txBody>
          <a:bodyPr wrap="square" rtlCol="0">
            <a:spAutoFit/>
          </a:bodyPr>
          <a:lstStyle/>
          <a:p>
            <a:pPr algn="r" rtl="1"/>
            <a:r>
              <a:rPr lang="fa-IR" sz="3200" b="1" dirty="0" smtClean="0">
                <a:cs typeface="B Nazanin" panose="00000400000000000000" pitchFamily="2" charset="-78"/>
              </a:rPr>
              <a:t>*در </a:t>
            </a:r>
            <a:r>
              <a:rPr lang="fa-IR" sz="3200" b="1" dirty="0">
                <a:cs typeface="B Nazanin" panose="00000400000000000000" pitchFamily="2" charset="-78"/>
              </a:rPr>
              <a:t>40 درصد بیماران سرطان کلیه، به کلیه محدود شده وبا جراحی در 90 درصد مواقع بهبودی پیدا می کند و بقای 5 ساله 80 در صد </a:t>
            </a:r>
            <a:r>
              <a:rPr lang="fa-IR" sz="3200" b="1" dirty="0" smtClean="0">
                <a:cs typeface="B Nazanin" panose="00000400000000000000" pitchFamily="2" charset="-78"/>
              </a:rPr>
              <a:t>است</a:t>
            </a:r>
          </a:p>
          <a:p>
            <a:pPr algn="r" rtl="1"/>
            <a:r>
              <a:rPr lang="fa-IR" sz="3200" b="1" dirty="0" smtClean="0">
                <a:cs typeface="B Nazanin" panose="00000400000000000000" pitchFamily="2" charset="-78"/>
              </a:rPr>
              <a:t>*در </a:t>
            </a:r>
            <a:r>
              <a:rPr lang="fa-IR" sz="3200" b="1" dirty="0">
                <a:cs typeface="B Nazanin" panose="00000400000000000000" pitchFamily="2" charset="-78"/>
              </a:rPr>
              <a:t>10 درصد بیماران به خارج از کلیه گسترش پیدا کرده و با جراحی تنها بهبود پیدا نمی </a:t>
            </a:r>
            <a:r>
              <a:rPr lang="fa-IR" sz="3200" b="1" dirty="0" smtClean="0">
                <a:cs typeface="B Nazanin" panose="00000400000000000000" pitchFamily="2" charset="-78"/>
              </a:rPr>
              <a:t>کند</a:t>
            </a:r>
          </a:p>
          <a:p>
            <a:pPr algn="r" rtl="1"/>
            <a:r>
              <a:rPr lang="fa-IR" sz="3200" b="1" dirty="0" smtClean="0">
                <a:cs typeface="B Nazanin" panose="00000400000000000000" pitchFamily="2" charset="-78"/>
              </a:rPr>
              <a:t>*در </a:t>
            </a:r>
            <a:r>
              <a:rPr lang="fa-IR" sz="3200" b="1" dirty="0">
                <a:cs typeface="B Nazanin" panose="00000400000000000000" pitchFamily="2" charset="-78"/>
              </a:rPr>
              <a:t>صورت </a:t>
            </a:r>
            <a:r>
              <a:rPr lang="fa-IR" sz="3200" b="1" dirty="0" smtClean="0">
                <a:cs typeface="B Nazanin" panose="00000400000000000000" pitchFamily="2" charset="-78"/>
              </a:rPr>
              <a:t>درگیری </a:t>
            </a:r>
            <a:r>
              <a:rPr lang="fa-IR" sz="3200" b="1" dirty="0">
                <a:cs typeface="B Nazanin" panose="00000400000000000000" pitchFamily="2" charset="-78"/>
              </a:rPr>
              <a:t>ورید کلیه بقای 5 ساله 10- </a:t>
            </a:r>
            <a:r>
              <a:rPr lang="fa-IR" sz="3200" b="1" dirty="0" smtClean="0">
                <a:cs typeface="B Nazanin" panose="00000400000000000000" pitchFamily="2" charset="-78"/>
              </a:rPr>
              <a:t>25 درصد </a:t>
            </a:r>
            <a:r>
              <a:rPr lang="fa-IR" sz="3200" b="1" dirty="0">
                <a:cs typeface="B Nazanin" panose="00000400000000000000" pitchFamily="2" charset="-78"/>
              </a:rPr>
              <a:t>بیماران با متاستاز بقای یک ساله 25-0 در صد است.</a:t>
            </a:r>
            <a:endParaRPr lang="en-US" sz="3200" b="1" dirty="0">
              <a:cs typeface="B Nazanin" panose="00000400000000000000" pitchFamily="2" charset="-78"/>
            </a:endParaRPr>
          </a:p>
        </p:txBody>
      </p:sp>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4191000" y="762000"/>
            <a:ext cx="1375698" cy="523220"/>
          </a:xfrm>
          <a:prstGeom prst="rect">
            <a:avLst/>
          </a:prstGeom>
          <a:noFill/>
        </p:spPr>
        <p:txBody>
          <a:bodyPr wrap="none" rtlCol="0">
            <a:spAutoFit/>
          </a:bodyPr>
          <a:lstStyle/>
          <a:p>
            <a:pPr algn="r" rtl="1"/>
            <a:r>
              <a:rPr lang="fa-IR" sz="2800" b="1" dirty="0">
                <a:solidFill>
                  <a:srgbClr val="FF0000"/>
                </a:solidFill>
                <a:cs typeface="B Nazanin" panose="00000400000000000000" pitchFamily="2" charset="-78"/>
              </a:rPr>
              <a:t>پیشگیری</a:t>
            </a:r>
            <a:endParaRPr lang="en-US" sz="2800" b="1" dirty="0">
              <a:solidFill>
                <a:srgbClr val="FF0000"/>
              </a:solidFill>
              <a:cs typeface="B Nazanin" panose="00000400000000000000" pitchFamily="2" charset="-78"/>
            </a:endParaRPr>
          </a:p>
        </p:txBody>
      </p:sp>
      <p:sp>
        <p:nvSpPr>
          <p:cNvPr id="6" name="TextBox 5"/>
          <p:cNvSpPr txBox="1"/>
          <p:nvPr/>
        </p:nvSpPr>
        <p:spPr>
          <a:xfrm>
            <a:off x="1524000" y="2286000"/>
            <a:ext cx="6770773" cy="2308324"/>
          </a:xfrm>
          <a:prstGeom prst="rect">
            <a:avLst/>
          </a:prstGeom>
          <a:noFill/>
        </p:spPr>
        <p:txBody>
          <a:bodyPr wrap="square" rtlCol="0">
            <a:spAutoFit/>
          </a:bodyPr>
          <a:lstStyle/>
          <a:p>
            <a:pPr algn="r" rtl="1">
              <a:lnSpc>
                <a:spcPct val="150000"/>
              </a:lnSpc>
            </a:pPr>
            <a:r>
              <a:rPr lang="fa-IR" sz="3200" b="1" dirty="0">
                <a:cs typeface="B Nazanin" panose="00000400000000000000" pitchFamily="2" charset="-78"/>
              </a:rPr>
              <a:t>مصرف بیش از 5 وعده رژیم حاوی سبزیجات و میوه ها روزانه خطر سرطان کلیه را تا 41 درصد کاهش می دهد.</a:t>
            </a:r>
            <a:endParaRPr lang="en-US" sz="3200" b="1" dirty="0">
              <a:cs typeface="B Nazanin" panose="00000400000000000000" pitchFamily="2" charset="-78"/>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1014983" y="0"/>
            <a:ext cx="73660" cy="6858000"/>
          </a:xfrm>
          <a:custGeom>
            <a:avLst/>
            <a:gdLst/>
            <a:ahLst/>
            <a:cxnLst/>
            <a:rect l="l" t="t" r="r" b="b"/>
            <a:pathLst>
              <a:path w="73659" h="6858000">
                <a:moveTo>
                  <a:pt x="73152" y="0"/>
                </a:moveTo>
                <a:lnTo>
                  <a:pt x="0" y="0"/>
                </a:lnTo>
                <a:lnTo>
                  <a:pt x="0" y="6858000"/>
                </a:lnTo>
                <a:lnTo>
                  <a:pt x="73152" y="6858000"/>
                </a:lnTo>
                <a:lnTo>
                  <a:pt x="73152" y="0"/>
                </a:lnTo>
                <a:close/>
              </a:path>
            </a:pathLst>
          </a:custGeom>
          <a:solidFill>
            <a:srgbClr val="FFFFFF"/>
          </a:solidFill>
        </p:spPr>
        <p:txBody>
          <a:bodyPr wrap="square" lIns="0" tIns="0" rIns="0" bIns="0" rtlCol="0"/>
          <a:lstStyle/>
          <a:p>
            <a:endParaRPr/>
          </a:p>
        </p:txBody>
      </p:sp>
      <p:sp>
        <p:nvSpPr>
          <p:cNvPr id="3" name="object 3"/>
          <p:cNvSpPr txBox="1"/>
          <p:nvPr/>
        </p:nvSpPr>
        <p:spPr>
          <a:xfrm>
            <a:off x="1228140" y="15951"/>
            <a:ext cx="7368540" cy="4723130"/>
          </a:xfrm>
          <a:prstGeom prst="rect">
            <a:avLst/>
          </a:prstGeom>
        </p:spPr>
        <p:txBody>
          <a:bodyPr vert="horz" wrap="square" lIns="0" tIns="13335" rIns="0" bIns="0" rtlCol="0">
            <a:spAutoFit/>
          </a:bodyPr>
          <a:lstStyle/>
          <a:p>
            <a:pPr marL="295910" marR="535940" indent="-283845" algn="just">
              <a:lnSpc>
                <a:spcPct val="100000"/>
              </a:lnSpc>
              <a:spcBef>
                <a:spcPts val="105"/>
              </a:spcBef>
              <a:buClr>
                <a:srgbClr val="3891A7"/>
              </a:buClr>
              <a:buSzPct val="79687"/>
              <a:buFont typeface="Arial"/>
              <a:buChar char=""/>
              <a:tabLst>
                <a:tab pos="296545" algn="l"/>
              </a:tabLst>
            </a:pPr>
            <a:r>
              <a:rPr sz="3200" spc="-235" dirty="0">
                <a:solidFill>
                  <a:srgbClr val="FF0000"/>
                </a:solidFill>
                <a:latin typeface="Trebuchet MS"/>
                <a:cs typeface="Trebuchet MS"/>
              </a:rPr>
              <a:t>Female </a:t>
            </a:r>
            <a:r>
              <a:rPr sz="3200" spc="-254" dirty="0">
                <a:solidFill>
                  <a:srgbClr val="FF0000"/>
                </a:solidFill>
                <a:latin typeface="Trebuchet MS"/>
                <a:cs typeface="Trebuchet MS"/>
              </a:rPr>
              <a:t>age </a:t>
            </a:r>
            <a:r>
              <a:rPr sz="3200" spc="-140" dirty="0">
                <a:latin typeface="Trebuchet MS"/>
                <a:cs typeface="Trebuchet MS"/>
              </a:rPr>
              <a:t>is </a:t>
            </a:r>
            <a:r>
              <a:rPr sz="3200" spc="-190" dirty="0">
                <a:latin typeface="Trebuchet MS"/>
                <a:cs typeface="Trebuchet MS"/>
              </a:rPr>
              <a:t>the </a:t>
            </a:r>
            <a:r>
              <a:rPr sz="3200" spc="-105" dirty="0">
                <a:latin typeface="Trebuchet MS"/>
                <a:cs typeface="Trebuchet MS"/>
              </a:rPr>
              <a:t>most </a:t>
            </a:r>
            <a:r>
              <a:rPr sz="3200" spc="-150" dirty="0">
                <a:latin typeface="Trebuchet MS"/>
                <a:cs typeface="Trebuchet MS"/>
              </a:rPr>
              <a:t>important </a:t>
            </a:r>
            <a:r>
              <a:rPr sz="3200" spc="-265" dirty="0">
                <a:latin typeface="Trebuchet MS"/>
                <a:cs typeface="Trebuchet MS"/>
              </a:rPr>
              <a:t>single  </a:t>
            </a:r>
            <a:r>
              <a:rPr sz="3200" spc="-204" dirty="0">
                <a:latin typeface="Trebuchet MS"/>
                <a:cs typeface="Trebuchet MS"/>
              </a:rPr>
              <a:t>variable influencing </a:t>
            </a:r>
            <a:r>
              <a:rPr sz="3200" spc="-120" dirty="0">
                <a:latin typeface="Trebuchet MS"/>
                <a:cs typeface="Trebuchet MS"/>
              </a:rPr>
              <a:t>outcome </a:t>
            </a:r>
            <a:r>
              <a:rPr sz="3200" spc="-185" dirty="0">
                <a:latin typeface="Trebuchet MS"/>
                <a:cs typeface="Trebuchet MS"/>
              </a:rPr>
              <a:t>in </a:t>
            </a:r>
            <a:r>
              <a:rPr sz="3200" spc="-160" dirty="0">
                <a:latin typeface="Trebuchet MS"/>
                <a:cs typeface="Trebuchet MS"/>
              </a:rPr>
              <a:t>assisted  </a:t>
            </a:r>
            <a:r>
              <a:rPr sz="3200" spc="-120" dirty="0">
                <a:latin typeface="Trebuchet MS"/>
                <a:cs typeface="Trebuchet MS"/>
              </a:rPr>
              <a:t>reproduction</a:t>
            </a:r>
            <a:endParaRPr sz="3200">
              <a:latin typeface="Trebuchet MS"/>
              <a:cs typeface="Trebuchet MS"/>
            </a:endParaRPr>
          </a:p>
          <a:p>
            <a:pPr>
              <a:lnSpc>
                <a:spcPct val="100000"/>
              </a:lnSpc>
              <a:spcBef>
                <a:spcPts val="50"/>
              </a:spcBef>
              <a:buClr>
                <a:srgbClr val="3891A7"/>
              </a:buClr>
              <a:buFont typeface="Arial"/>
              <a:buChar char=""/>
            </a:pPr>
            <a:endParaRPr sz="4300">
              <a:latin typeface="Trebuchet MS"/>
              <a:cs typeface="Trebuchet MS"/>
            </a:endParaRPr>
          </a:p>
          <a:p>
            <a:pPr marL="295910" marR="5080" indent="-283845">
              <a:lnSpc>
                <a:spcPct val="100000"/>
              </a:lnSpc>
              <a:buClr>
                <a:srgbClr val="3891A7"/>
              </a:buClr>
              <a:buSzPct val="79687"/>
              <a:buFont typeface="Arial"/>
              <a:buChar char=""/>
              <a:tabLst>
                <a:tab pos="296545" algn="l"/>
              </a:tabLst>
            </a:pPr>
            <a:r>
              <a:rPr sz="3200" spc="-90" dirty="0">
                <a:latin typeface="Trebuchet MS"/>
                <a:cs typeface="Trebuchet MS"/>
              </a:rPr>
              <a:t>Compared </a:t>
            </a:r>
            <a:r>
              <a:rPr sz="3200" spc="-80" dirty="0">
                <a:latin typeface="Trebuchet MS"/>
                <a:cs typeface="Trebuchet MS"/>
              </a:rPr>
              <a:t>to </a:t>
            </a:r>
            <a:r>
              <a:rPr sz="3200" spc="-315" dirty="0">
                <a:latin typeface="Trebuchet MS"/>
                <a:cs typeface="Trebuchet MS"/>
              </a:rPr>
              <a:t>a </a:t>
            </a:r>
            <a:r>
              <a:rPr sz="3200" spc="-150" dirty="0">
                <a:latin typeface="Trebuchet MS"/>
                <a:cs typeface="Trebuchet MS"/>
              </a:rPr>
              <a:t>woman </a:t>
            </a:r>
            <a:r>
              <a:rPr sz="3200" spc="-260" dirty="0">
                <a:latin typeface="Trebuchet MS"/>
                <a:cs typeface="Trebuchet MS"/>
              </a:rPr>
              <a:t>at </a:t>
            </a:r>
            <a:r>
              <a:rPr sz="3200" spc="-75" dirty="0">
                <a:solidFill>
                  <a:srgbClr val="FF0000"/>
                </a:solidFill>
                <a:latin typeface="Trebuchet MS"/>
                <a:cs typeface="Trebuchet MS"/>
              </a:rPr>
              <a:t>25 </a:t>
            </a:r>
            <a:r>
              <a:rPr sz="3200" spc="-160" dirty="0">
                <a:solidFill>
                  <a:srgbClr val="FF0000"/>
                </a:solidFill>
                <a:latin typeface="Trebuchet MS"/>
                <a:cs typeface="Trebuchet MS"/>
              </a:rPr>
              <a:t>years </a:t>
            </a:r>
            <a:r>
              <a:rPr sz="3200" spc="-204" dirty="0">
                <a:latin typeface="Trebuchet MS"/>
                <a:cs typeface="Trebuchet MS"/>
              </a:rPr>
              <a:t>old, </a:t>
            </a:r>
            <a:r>
              <a:rPr sz="3200" spc="-345" dirty="0">
                <a:latin typeface="Trebuchet MS"/>
                <a:cs typeface="Trebuchet MS"/>
              </a:rPr>
              <a:t>the  </a:t>
            </a:r>
            <a:r>
              <a:rPr sz="3200" spc="-200" dirty="0">
                <a:latin typeface="Trebuchet MS"/>
                <a:cs typeface="Trebuchet MS"/>
              </a:rPr>
              <a:t>fertility </a:t>
            </a:r>
            <a:r>
              <a:rPr sz="3200" spc="-185" dirty="0">
                <a:latin typeface="Trebuchet MS"/>
                <a:cs typeface="Trebuchet MS"/>
              </a:rPr>
              <a:t>potential </a:t>
            </a:r>
            <a:r>
              <a:rPr sz="3200" spc="-140" dirty="0">
                <a:latin typeface="Trebuchet MS"/>
                <a:cs typeface="Trebuchet MS"/>
              </a:rPr>
              <a:t>is </a:t>
            </a:r>
            <a:r>
              <a:rPr sz="3200" spc="-155" dirty="0">
                <a:latin typeface="Trebuchet MS"/>
                <a:cs typeface="Trebuchet MS"/>
              </a:rPr>
              <a:t>reduced </a:t>
            </a:r>
            <a:r>
              <a:rPr sz="3200" spc="-80" dirty="0">
                <a:latin typeface="Trebuchet MS"/>
                <a:cs typeface="Trebuchet MS"/>
              </a:rPr>
              <a:t>to </a:t>
            </a:r>
            <a:r>
              <a:rPr sz="3200" spc="30" dirty="0">
                <a:latin typeface="Trebuchet MS"/>
                <a:cs typeface="Trebuchet MS"/>
              </a:rPr>
              <a:t>50% </a:t>
            </a:r>
            <a:r>
              <a:rPr sz="3200" spc="-260" dirty="0">
                <a:latin typeface="Trebuchet MS"/>
                <a:cs typeface="Trebuchet MS"/>
              </a:rPr>
              <a:t>at </a:t>
            </a:r>
            <a:r>
              <a:rPr sz="3200" spc="-254" dirty="0">
                <a:latin typeface="Trebuchet MS"/>
                <a:cs typeface="Trebuchet MS"/>
              </a:rPr>
              <a:t>age </a:t>
            </a:r>
            <a:r>
              <a:rPr sz="3200" spc="-254" dirty="0">
                <a:solidFill>
                  <a:srgbClr val="FF0000"/>
                </a:solidFill>
                <a:latin typeface="Trebuchet MS"/>
                <a:cs typeface="Trebuchet MS"/>
              </a:rPr>
              <a:t> </a:t>
            </a:r>
            <a:r>
              <a:rPr sz="3200" spc="-204" dirty="0">
                <a:solidFill>
                  <a:srgbClr val="FF0000"/>
                </a:solidFill>
                <a:latin typeface="Trebuchet MS"/>
                <a:cs typeface="Trebuchet MS"/>
              </a:rPr>
              <a:t>35</a:t>
            </a:r>
            <a:r>
              <a:rPr sz="3200" spc="-204" dirty="0">
                <a:latin typeface="Trebuchet MS"/>
                <a:cs typeface="Trebuchet MS"/>
              </a:rPr>
              <a:t>,</a:t>
            </a:r>
            <a:endParaRPr sz="3200">
              <a:latin typeface="Trebuchet MS"/>
              <a:cs typeface="Trebuchet MS"/>
            </a:endParaRPr>
          </a:p>
          <a:p>
            <a:pPr marL="295910" indent="-283845">
              <a:lnSpc>
                <a:spcPct val="100000"/>
              </a:lnSpc>
              <a:spcBef>
                <a:spcPts val="605"/>
              </a:spcBef>
              <a:buClr>
                <a:srgbClr val="3891A7"/>
              </a:buClr>
              <a:buSzPct val="79687"/>
              <a:buFont typeface="Arial"/>
              <a:buChar char=""/>
              <a:tabLst>
                <a:tab pos="296545" algn="l"/>
              </a:tabLst>
            </a:pPr>
            <a:r>
              <a:rPr sz="3200" spc="-80" dirty="0">
                <a:latin typeface="Trebuchet MS"/>
                <a:cs typeface="Trebuchet MS"/>
              </a:rPr>
              <a:t>to </a:t>
            </a:r>
            <a:r>
              <a:rPr sz="3200" spc="30" dirty="0">
                <a:latin typeface="Trebuchet MS"/>
                <a:cs typeface="Trebuchet MS"/>
              </a:rPr>
              <a:t>25% </a:t>
            </a:r>
            <a:r>
              <a:rPr sz="3200" spc="-195" dirty="0">
                <a:latin typeface="Trebuchet MS"/>
                <a:cs typeface="Trebuchet MS"/>
              </a:rPr>
              <a:t>by </a:t>
            </a:r>
            <a:r>
              <a:rPr sz="3200" spc="-75" dirty="0">
                <a:solidFill>
                  <a:srgbClr val="FF0000"/>
                </a:solidFill>
                <a:latin typeface="Trebuchet MS"/>
                <a:cs typeface="Trebuchet MS"/>
              </a:rPr>
              <a:t>38 </a:t>
            </a:r>
            <a:r>
              <a:rPr sz="3200" spc="-165" dirty="0">
                <a:latin typeface="Trebuchet MS"/>
                <a:cs typeface="Trebuchet MS"/>
              </a:rPr>
              <a:t>years</a:t>
            </a:r>
            <a:r>
              <a:rPr sz="3200" spc="-150" dirty="0">
                <a:latin typeface="Trebuchet MS"/>
                <a:cs typeface="Trebuchet MS"/>
              </a:rPr>
              <a:t> </a:t>
            </a:r>
            <a:r>
              <a:rPr sz="3200" spc="-204" dirty="0">
                <a:latin typeface="Trebuchet MS"/>
                <a:cs typeface="Trebuchet MS"/>
              </a:rPr>
              <a:t>and</a:t>
            </a:r>
            <a:endParaRPr sz="3200">
              <a:latin typeface="Trebuchet MS"/>
              <a:cs typeface="Trebuchet MS"/>
            </a:endParaRPr>
          </a:p>
          <a:p>
            <a:pPr marL="295910" indent="-283845">
              <a:lnSpc>
                <a:spcPct val="100000"/>
              </a:lnSpc>
              <a:spcBef>
                <a:spcPts val="615"/>
              </a:spcBef>
              <a:buClr>
                <a:srgbClr val="3891A7"/>
              </a:buClr>
              <a:buSzPct val="79687"/>
              <a:buFont typeface="Arial"/>
              <a:buChar char=""/>
              <a:tabLst>
                <a:tab pos="296545" algn="l"/>
              </a:tabLst>
            </a:pPr>
            <a:r>
              <a:rPr sz="3200" spc="190" dirty="0">
                <a:latin typeface="Trebuchet MS"/>
                <a:cs typeface="Trebuchet MS"/>
              </a:rPr>
              <a:t>&lt; </a:t>
            </a:r>
            <a:r>
              <a:rPr sz="3200" spc="85" dirty="0">
                <a:latin typeface="Trebuchet MS"/>
                <a:cs typeface="Trebuchet MS"/>
              </a:rPr>
              <a:t>5% </a:t>
            </a:r>
            <a:r>
              <a:rPr sz="3200" spc="-260" dirty="0">
                <a:latin typeface="Trebuchet MS"/>
                <a:cs typeface="Trebuchet MS"/>
              </a:rPr>
              <a:t>at </a:t>
            </a:r>
            <a:r>
              <a:rPr sz="3200" spc="-105" dirty="0">
                <a:latin typeface="Trebuchet MS"/>
                <a:cs typeface="Trebuchet MS"/>
              </a:rPr>
              <a:t>over </a:t>
            </a:r>
            <a:r>
              <a:rPr sz="3200" spc="-75" dirty="0">
                <a:solidFill>
                  <a:srgbClr val="FF0000"/>
                </a:solidFill>
                <a:latin typeface="Trebuchet MS"/>
                <a:cs typeface="Trebuchet MS"/>
              </a:rPr>
              <a:t>40</a:t>
            </a:r>
            <a:r>
              <a:rPr sz="3200" spc="-350" dirty="0">
                <a:solidFill>
                  <a:srgbClr val="FF0000"/>
                </a:solidFill>
                <a:latin typeface="Trebuchet MS"/>
                <a:cs typeface="Trebuchet MS"/>
              </a:rPr>
              <a:t> </a:t>
            </a:r>
            <a:r>
              <a:rPr sz="3200" spc="-215" dirty="0">
                <a:latin typeface="Trebuchet MS"/>
                <a:cs typeface="Trebuchet MS"/>
              </a:rPr>
              <a:t>years.</a:t>
            </a:r>
            <a:endParaRPr sz="3200">
              <a:latin typeface="Trebuchet MS"/>
              <a:cs typeface="Trebuchet MS"/>
            </a:endParaRPr>
          </a:p>
        </p:txBody>
      </p:sp>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p:cNvSpPr txBox="1"/>
          <p:nvPr/>
        </p:nvSpPr>
        <p:spPr>
          <a:xfrm>
            <a:off x="685800" y="1828800"/>
            <a:ext cx="7957131" cy="4524315"/>
          </a:xfrm>
          <a:prstGeom prst="rect">
            <a:avLst/>
          </a:prstGeom>
          <a:noFill/>
        </p:spPr>
        <p:txBody>
          <a:bodyPr wrap="square" rtlCol="0">
            <a:spAutoFit/>
          </a:bodyPr>
          <a:lstStyle/>
          <a:p>
            <a:pPr algn="r" rtl="1">
              <a:lnSpc>
                <a:spcPct val="150000"/>
              </a:lnSpc>
            </a:pPr>
            <a:r>
              <a:rPr lang="fa-IR" sz="2400" b="1" dirty="0">
                <a:cs typeface="B Nazanin" panose="00000400000000000000" pitchFamily="2" charset="-78"/>
              </a:rPr>
              <a:t>شایعترین تومور سیستم ادراری –تناسلی </a:t>
            </a:r>
            <a:endParaRPr lang="fa-IR" sz="2400" b="1" dirty="0" smtClean="0">
              <a:cs typeface="B Nazanin" panose="00000400000000000000" pitchFamily="2" charset="-78"/>
            </a:endParaRPr>
          </a:p>
          <a:p>
            <a:pPr algn="r" rtl="1">
              <a:lnSpc>
                <a:spcPct val="150000"/>
              </a:lnSpc>
            </a:pPr>
            <a:r>
              <a:rPr lang="fa-IR" sz="2400" b="1" dirty="0" smtClean="0">
                <a:cs typeface="B Nazanin" panose="00000400000000000000" pitchFamily="2" charset="-78"/>
              </a:rPr>
              <a:t>شایعترین </a:t>
            </a:r>
            <a:r>
              <a:rPr lang="fa-IR" sz="2400" b="1" dirty="0">
                <a:cs typeface="B Nazanin" panose="00000400000000000000" pitchFamily="2" charset="-78"/>
              </a:rPr>
              <a:t>تومور در </a:t>
            </a:r>
            <a:r>
              <a:rPr lang="fa-IR" sz="2400" b="1" dirty="0" smtClean="0">
                <a:cs typeface="B Nazanin" panose="00000400000000000000" pitchFamily="2" charset="-78"/>
              </a:rPr>
              <a:t>مردها</a:t>
            </a:r>
          </a:p>
          <a:p>
            <a:pPr algn="r" rtl="1">
              <a:lnSpc>
                <a:spcPct val="150000"/>
              </a:lnSpc>
            </a:pPr>
            <a:r>
              <a:rPr lang="fa-IR" sz="2400" b="1" dirty="0" smtClean="0">
                <a:cs typeface="B Nazanin" panose="00000400000000000000" pitchFamily="2" charset="-78"/>
              </a:rPr>
              <a:t> </a:t>
            </a:r>
            <a:r>
              <a:rPr lang="fa-IR" sz="2400" b="1" dirty="0">
                <a:cs typeface="B Nazanin" panose="00000400000000000000" pitchFamily="2" charset="-78"/>
              </a:rPr>
              <a:t>رشد بسیار آهسته با </a:t>
            </a:r>
            <a:r>
              <a:rPr lang="fa-IR" sz="2400" b="1" dirty="0" smtClean="0">
                <a:cs typeface="B Nazanin" panose="00000400000000000000" pitchFamily="2" charset="-78"/>
              </a:rPr>
              <a:t>بالارفتن </a:t>
            </a:r>
            <a:r>
              <a:rPr lang="fa-IR" sz="2400" b="1" dirty="0">
                <a:cs typeface="B Nazanin" panose="00000400000000000000" pitchFamily="2" charset="-78"/>
              </a:rPr>
              <a:t>سن شایع تر میشود </a:t>
            </a:r>
            <a:r>
              <a:rPr lang="fa-IR" sz="2400" b="1" dirty="0" smtClean="0">
                <a:cs typeface="B Nazanin" panose="00000400000000000000" pitchFamily="2" charset="-78"/>
              </a:rPr>
              <a:t>.</a:t>
            </a:r>
          </a:p>
          <a:p>
            <a:pPr algn="r" rtl="1">
              <a:lnSpc>
                <a:spcPct val="150000"/>
              </a:lnSpc>
            </a:pPr>
            <a:r>
              <a:rPr lang="fa-IR" sz="2400" b="1" dirty="0" smtClean="0">
                <a:cs typeface="B Nazanin" panose="00000400000000000000" pitchFamily="2" charset="-78"/>
              </a:rPr>
              <a:t> </a:t>
            </a:r>
            <a:r>
              <a:rPr lang="fa-IR" sz="2400" b="1" dirty="0">
                <a:cs typeface="B Nazanin" panose="00000400000000000000" pitchFamily="2" charset="-78"/>
              </a:rPr>
              <a:t>اتیولوژی خاصی ندارد </a:t>
            </a:r>
            <a:r>
              <a:rPr lang="fa-IR" sz="2400" b="1" dirty="0" smtClean="0">
                <a:cs typeface="B Nazanin" panose="00000400000000000000" pitchFamily="2" charset="-78"/>
              </a:rPr>
              <a:t>.</a:t>
            </a:r>
          </a:p>
          <a:p>
            <a:pPr algn="r" rtl="1">
              <a:lnSpc>
                <a:spcPct val="150000"/>
              </a:lnSpc>
            </a:pPr>
            <a:r>
              <a:rPr lang="fa-IR" sz="2400" b="1" dirty="0" smtClean="0">
                <a:cs typeface="B Nazanin" panose="00000400000000000000" pitchFamily="2" charset="-78"/>
              </a:rPr>
              <a:t> </a:t>
            </a:r>
            <a:r>
              <a:rPr lang="fa-IR" sz="2400" b="1" dirty="0">
                <a:cs typeface="B Nazanin" panose="00000400000000000000" pitchFamily="2" charset="-78"/>
              </a:rPr>
              <a:t>ارث تا حدی در آن موثر است </a:t>
            </a:r>
            <a:endParaRPr lang="fa-IR" sz="2400" b="1" dirty="0" smtClean="0">
              <a:cs typeface="B Nazanin" panose="00000400000000000000" pitchFamily="2" charset="-78"/>
            </a:endParaRPr>
          </a:p>
          <a:p>
            <a:pPr algn="r" rtl="1">
              <a:lnSpc>
                <a:spcPct val="150000"/>
              </a:lnSpc>
            </a:pPr>
            <a:r>
              <a:rPr lang="fa-IR" sz="2400" b="1" dirty="0" smtClean="0">
                <a:cs typeface="B Nazanin" panose="00000400000000000000" pitchFamily="2" charset="-78"/>
              </a:rPr>
              <a:t>مردانی </a:t>
            </a:r>
            <a:r>
              <a:rPr lang="fa-IR" sz="2400" b="1" dirty="0">
                <a:cs typeface="B Nazanin" panose="00000400000000000000" pitchFamily="2" charset="-78"/>
              </a:rPr>
              <a:t>که برادر یا پدر آنها </a:t>
            </a:r>
            <a:r>
              <a:rPr lang="fa-IR" sz="2400" b="1" dirty="0" smtClean="0">
                <a:cs typeface="B Nazanin" panose="00000400000000000000" pitchFamily="2" charset="-78"/>
              </a:rPr>
              <a:t>مبتلا </a:t>
            </a:r>
            <a:r>
              <a:rPr lang="fa-IR" sz="2400" b="1" dirty="0">
                <a:cs typeface="B Nazanin" panose="00000400000000000000" pitchFamily="2" charset="-78"/>
              </a:rPr>
              <a:t>باشند احتمال </a:t>
            </a:r>
            <a:r>
              <a:rPr lang="fa-IR" sz="2400" b="1" dirty="0" smtClean="0">
                <a:cs typeface="B Nazanin" panose="00000400000000000000" pitchFamily="2" charset="-78"/>
              </a:rPr>
              <a:t>2 برابرابتلا </a:t>
            </a:r>
            <a:r>
              <a:rPr lang="fa-IR" sz="2400" b="1" dirty="0">
                <a:cs typeface="B Nazanin" panose="00000400000000000000" pitchFamily="2" charset="-78"/>
              </a:rPr>
              <a:t>به سرطان پروستات مردانی که 2-3 نفر از خویشان درجه 1 </a:t>
            </a:r>
            <a:r>
              <a:rPr lang="fa-IR" sz="2400" b="1" dirty="0" smtClean="0">
                <a:cs typeface="B Nazanin" panose="00000400000000000000" pitchFamily="2" charset="-78"/>
              </a:rPr>
              <a:t>مبتلا </a:t>
            </a:r>
            <a:r>
              <a:rPr lang="fa-IR" sz="2400" b="1" dirty="0">
                <a:cs typeface="B Nazanin" panose="00000400000000000000" pitchFamily="2" charset="-78"/>
              </a:rPr>
              <a:t>باشند </a:t>
            </a:r>
            <a:r>
              <a:rPr lang="fa-IR" sz="2400" b="1" dirty="0" smtClean="0">
                <a:cs typeface="B Nazanin" panose="00000400000000000000" pitchFamily="2" charset="-78"/>
              </a:rPr>
              <a:t>احتمال </a:t>
            </a:r>
            <a:r>
              <a:rPr lang="fa-IR" sz="2400" b="1" dirty="0">
                <a:cs typeface="B Nazanin" panose="00000400000000000000" pitchFamily="2" charset="-78"/>
              </a:rPr>
              <a:t>11-5 برابر </a:t>
            </a:r>
            <a:r>
              <a:rPr lang="fa-IR" sz="2400" b="1" dirty="0" smtClean="0">
                <a:cs typeface="B Nazanin" panose="00000400000000000000" pitchFamily="2" charset="-78"/>
              </a:rPr>
              <a:t>ابتلا </a:t>
            </a:r>
            <a:r>
              <a:rPr lang="fa-IR" sz="2400" b="1" dirty="0">
                <a:cs typeface="B Nazanin" panose="00000400000000000000" pitchFamily="2" charset="-78"/>
              </a:rPr>
              <a:t>به سرطان پروستات</a:t>
            </a:r>
            <a:endParaRPr lang="en-US" sz="2400" b="1" dirty="0">
              <a:cs typeface="B Nazanin" panose="00000400000000000000" pitchFamily="2" charset="-78"/>
            </a:endParaRPr>
          </a:p>
        </p:txBody>
      </p:sp>
      <p:sp>
        <p:nvSpPr>
          <p:cNvPr id="12" name="TextBox 11"/>
          <p:cNvSpPr txBox="1"/>
          <p:nvPr/>
        </p:nvSpPr>
        <p:spPr>
          <a:xfrm>
            <a:off x="3795084" y="762000"/>
            <a:ext cx="2247731" cy="523220"/>
          </a:xfrm>
          <a:prstGeom prst="rect">
            <a:avLst/>
          </a:prstGeom>
          <a:noFill/>
        </p:spPr>
        <p:txBody>
          <a:bodyPr wrap="none" rtlCol="0">
            <a:spAutoFit/>
          </a:bodyPr>
          <a:lstStyle/>
          <a:p>
            <a:pPr algn="r" rtl="1"/>
            <a:r>
              <a:rPr lang="fa-IR" sz="2800" b="1" dirty="0" smtClean="0">
                <a:solidFill>
                  <a:srgbClr val="FF0000"/>
                </a:solidFill>
                <a:cs typeface="B Nazanin" panose="00000400000000000000" pitchFamily="2" charset="-78"/>
              </a:rPr>
              <a:t>سرطان پروستات</a:t>
            </a:r>
            <a:endParaRPr lang="en-US" sz="2800" b="1" dirty="0">
              <a:solidFill>
                <a:srgbClr val="FF0000"/>
              </a:solidFill>
              <a:cs typeface="B Nazanin" panose="00000400000000000000" pitchFamily="2" charset="-78"/>
            </a:endParaRPr>
          </a:p>
        </p:txBody>
      </p:sp>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3886200" y="762000"/>
            <a:ext cx="2132315" cy="523220"/>
          </a:xfrm>
          <a:prstGeom prst="rect">
            <a:avLst/>
          </a:prstGeom>
          <a:noFill/>
        </p:spPr>
        <p:txBody>
          <a:bodyPr wrap="none" rtlCol="0">
            <a:spAutoFit/>
          </a:bodyPr>
          <a:lstStyle/>
          <a:p>
            <a:pPr algn="r" rtl="1"/>
            <a:r>
              <a:rPr lang="fa-IR" sz="2800" b="1" dirty="0">
                <a:solidFill>
                  <a:srgbClr val="FF0000"/>
                </a:solidFill>
                <a:cs typeface="B Nazanin" panose="00000400000000000000" pitchFamily="2" charset="-78"/>
              </a:rPr>
              <a:t>ریسک فاکتورها</a:t>
            </a:r>
            <a:endParaRPr lang="en-US" sz="2800" b="1" dirty="0">
              <a:solidFill>
                <a:srgbClr val="FF0000"/>
              </a:solidFill>
              <a:cs typeface="B Nazanin" panose="00000400000000000000" pitchFamily="2" charset="-78"/>
            </a:endParaRPr>
          </a:p>
        </p:txBody>
      </p:sp>
      <p:sp>
        <p:nvSpPr>
          <p:cNvPr id="6" name="TextBox 5"/>
          <p:cNvSpPr txBox="1"/>
          <p:nvPr/>
        </p:nvSpPr>
        <p:spPr>
          <a:xfrm>
            <a:off x="2819399" y="1981200"/>
            <a:ext cx="5518731" cy="4616648"/>
          </a:xfrm>
          <a:prstGeom prst="rect">
            <a:avLst/>
          </a:prstGeom>
          <a:noFill/>
        </p:spPr>
        <p:txBody>
          <a:bodyPr wrap="square" rtlCol="0">
            <a:spAutoFit/>
          </a:bodyPr>
          <a:lstStyle/>
          <a:p>
            <a:pPr algn="r" rtl="1">
              <a:lnSpc>
                <a:spcPct val="150000"/>
              </a:lnSpc>
            </a:pPr>
            <a:r>
              <a:rPr lang="fa-IR" sz="2800" b="1" dirty="0">
                <a:cs typeface="B Nazanin" panose="00000400000000000000" pitchFamily="2" charset="-78"/>
              </a:rPr>
              <a:t>افزایش </a:t>
            </a:r>
            <a:r>
              <a:rPr lang="fa-IR" sz="2800" b="1" dirty="0" smtClean="0">
                <a:cs typeface="B Nazanin" panose="00000400000000000000" pitchFamily="2" charset="-78"/>
              </a:rPr>
              <a:t>سن</a:t>
            </a:r>
          </a:p>
          <a:p>
            <a:pPr algn="r" rtl="1">
              <a:lnSpc>
                <a:spcPct val="150000"/>
              </a:lnSpc>
            </a:pPr>
            <a:r>
              <a:rPr lang="fa-IR" sz="2800" b="1" dirty="0" smtClean="0">
                <a:cs typeface="B Nazanin" panose="00000400000000000000" pitchFamily="2" charset="-78"/>
              </a:rPr>
              <a:t> </a:t>
            </a:r>
            <a:r>
              <a:rPr lang="fa-IR" sz="2800" b="1" dirty="0">
                <a:cs typeface="B Nazanin" panose="00000400000000000000" pitchFamily="2" charset="-78"/>
              </a:rPr>
              <a:t>نژاد -در سیاه پوستان شایعتر </a:t>
            </a:r>
            <a:endParaRPr lang="fa-IR" sz="2800" b="1" dirty="0" smtClean="0">
              <a:cs typeface="B Nazanin" panose="00000400000000000000" pitchFamily="2" charset="-78"/>
            </a:endParaRPr>
          </a:p>
          <a:p>
            <a:pPr algn="r" rtl="1">
              <a:lnSpc>
                <a:spcPct val="150000"/>
              </a:lnSpc>
            </a:pPr>
            <a:r>
              <a:rPr lang="fa-IR" sz="2800" b="1" dirty="0" smtClean="0">
                <a:cs typeface="B Nazanin" panose="00000400000000000000" pitchFamily="2" charset="-78"/>
              </a:rPr>
              <a:t>سابقه خانوادگی</a:t>
            </a:r>
          </a:p>
          <a:p>
            <a:pPr algn="r" rtl="1">
              <a:lnSpc>
                <a:spcPct val="150000"/>
              </a:lnSpc>
            </a:pPr>
            <a:r>
              <a:rPr lang="fa-IR" sz="2800" b="1" dirty="0" smtClean="0">
                <a:cs typeface="B Nazanin" panose="00000400000000000000" pitchFamily="2" charset="-78"/>
              </a:rPr>
              <a:t>بالا </a:t>
            </a:r>
            <a:r>
              <a:rPr lang="fa-IR" sz="2800" b="1" dirty="0">
                <a:cs typeface="B Nazanin" panose="00000400000000000000" pitchFamily="2" charset="-78"/>
              </a:rPr>
              <a:t>بودن چربی رژیم </a:t>
            </a:r>
            <a:r>
              <a:rPr lang="fa-IR" sz="2800" b="1" dirty="0" smtClean="0">
                <a:cs typeface="B Nazanin" panose="00000400000000000000" pitchFamily="2" charset="-78"/>
              </a:rPr>
              <a:t>غذایی</a:t>
            </a:r>
          </a:p>
          <a:p>
            <a:pPr algn="r" rtl="1">
              <a:lnSpc>
                <a:spcPct val="150000"/>
              </a:lnSpc>
            </a:pPr>
            <a:r>
              <a:rPr lang="fa-IR" sz="2800" b="1" dirty="0" smtClean="0">
                <a:cs typeface="B Nazanin" panose="00000400000000000000" pitchFamily="2" charset="-78"/>
              </a:rPr>
              <a:t>کادمیوم </a:t>
            </a:r>
            <a:r>
              <a:rPr lang="fa-IR" sz="2800" b="1" dirty="0">
                <a:cs typeface="B Nazanin" panose="00000400000000000000" pitchFamily="2" charset="-78"/>
              </a:rPr>
              <a:t>در دود سیگار </a:t>
            </a:r>
            <a:endParaRPr lang="fa-IR" sz="2800" b="1" dirty="0" smtClean="0">
              <a:cs typeface="B Nazanin" panose="00000400000000000000" pitchFamily="2" charset="-78"/>
            </a:endParaRPr>
          </a:p>
          <a:p>
            <a:pPr algn="r" rtl="1">
              <a:lnSpc>
                <a:spcPct val="150000"/>
              </a:lnSpc>
            </a:pPr>
            <a:r>
              <a:rPr lang="fa-IR" sz="2800" b="1" dirty="0" smtClean="0">
                <a:cs typeface="B Nazanin" panose="00000400000000000000" pitchFamily="2" charset="-78"/>
              </a:rPr>
              <a:t>باتری </a:t>
            </a:r>
            <a:r>
              <a:rPr lang="fa-IR" sz="2800" b="1" dirty="0">
                <a:cs typeface="B Nazanin" panose="00000400000000000000" pitchFamily="2" charset="-78"/>
              </a:rPr>
              <a:t>های </a:t>
            </a:r>
            <a:r>
              <a:rPr lang="fa-IR" sz="2800" b="1" dirty="0" smtClean="0">
                <a:cs typeface="B Nazanin" panose="00000400000000000000" pitchFamily="2" charset="-78"/>
              </a:rPr>
              <a:t>قلیایی</a:t>
            </a:r>
          </a:p>
          <a:p>
            <a:pPr algn="r" rtl="1">
              <a:lnSpc>
                <a:spcPct val="150000"/>
              </a:lnSpc>
            </a:pPr>
            <a:r>
              <a:rPr lang="fa-IR" sz="2800" b="1" dirty="0" smtClean="0">
                <a:cs typeface="B Nazanin" panose="00000400000000000000" pitchFamily="2" charset="-78"/>
              </a:rPr>
              <a:t>جوشکاری</a:t>
            </a:r>
            <a:endParaRPr lang="en-US" sz="2800" b="1" dirty="0">
              <a:cs typeface="B Nazanin" panose="00000400000000000000" pitchFamily="2" charset="-78"/>
            </a:endParaRPr>
          </a:p>
        </p:txBody>
      </p:sp>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p:cNvSpPr txBox="1"/>
          <p:nvPr/>
        </p:nvSpPr>
        <p:spPr>
          <a:xfrm>
            <a:off x="685800" y="2057400"/>
            <a:ext cx="7804731" cy="3323987"/>
          </a:xfrm>
          <a:prstGeom prst="rect">
            <a:avLst/>
          </a:prstGeom>
          <a:noFill/>
        </p:spPr>
        <p:txBody>
          <a:bodyPr wrap="square" rtlCol="0">
            <a:spAutoFit/>
          </a:bodyPr>
          <a:lstStyle/>
          <a:p>
            <a:pPr algn="r" rtl="1">
              <a:lnSpc>
                <a:spcPct val="150000"/>
              </a:lnSpc>
            </a:pPr>
            <a:r>
              <a:rPr lang="fa-IR" sz="2800" b="1" dirty="0">
                <a:cs typeface="B Nazanin" panose="00000400000000000000" pitchFamily="2" charset="-78"/>
              </a:rPr>
              <a:t>بر </a:t>
            </a:r>
            <a:r>
              <a:rPr lang="fa-IR" sz="2800" b="1" dirty="0" smtClean="0">
                <a:cs typeface="B Nazanin" panose="00000400000000000000" pitchFamily="2" charset="-78"/>
              </a:rPr>
              <a:t>خلاف </a:t>
            </a:r>
            <a:r>
              <a:rPr lang="fa-IR" sz="2800" b="1" dirty="0">
                <a:cs typeface="B Nazanin" panose="00000400000000000000" pitchFamily="2" charset="-78"/>
              </a:rPr>
              <a:t>کانسر مثانه تا مدتها بدون </a:t>
            </a:r>
            <a:r>
              <a:rPr lang="fa-IR" sz="2800" b="1" dirty="0" smtClean="0">
                <a:cs typeface="B Nazanin" panose="00000400000000000000" pitchFamily="2" charset="-78"/>
              </a:rPr>
              <a:t>علامت</a:t>
            </a:r>
          </a:p>
          <a:p>
            <a:pPr algn="r" rtl="1">
              <a:lnSpc>
                <a:spcPct val="150000"/>
              </a:lnSpc>
            </a:pPr>
            <a:r>
              <a:rPr lang="fa-IR" sz="2800" b="1" dirty="0" smtClean="0">
                <a:cs typeface="B Nazanin" panose="00000400000000000000" pitchFamily="2" charset="-78"/>
              </a:rPr>
              <a:t> </a:t>
            </a:r>
            <a:r>
              <a:rPr lang="fa-IR" sz="2800" b="1" dirty="0">
                <a:cs typeface="B Nazanin" panose="00000400000000000000" pitchFamily="2" charset="-78"/>
              </a:rPr>
              <a:t>تظاهر آن به صورت </a:t>
            </a:r>
            <a:r>
              <a:rPr lang="fa-IR" sz="2800" b="1" dirty="0" smtClean="0">
                <a:cs typeface="B Nazanin" panose="00000400000000000000" pitchFamily="2" charset="-78"/>
              </a:rPr>
              <a:t>علائم انسدادی-علائم تحریکی</a:t>
            </a:r>
          </a:p>
          <a:p>
            <a:pPr algn="r" rtl="1">
              <a:lnSpc>
                <a:spcPct val="150000"/>
              </a:lnSpc>
            </a:pPr>
            <a:r>
              <a:rPr lang="fa-IR" sz="2800" b="1" dirty="0" smtClean="0">
                <a:cs typeface="B Nazanin" panose="00000400000000000000" pitchFamily="2" charset="-78"/>
              </a:rPr>
              <a:t> </a:t>
            </a:r>
            <a:r>
              <a:rPr lang="fa-IR" sz="2800" b="1" dirty="0">
                <a:cs typeface="B Nazanin" panose="00000400000000000000" pitchFamily="2" charset="-78"/>
              </a:rPr>
              <a:t>گاهی با </a:t>
            </a:r>
            <a:r>
              <a:rPr lang="fa-IR" sz="2800" b="1" dirty="0" smtClean="0">
                <a:cs typeface="B Nazanin" panose="00000400000000000000" pitchFamily="2" charset="-78"/>
              </a:rPr>
              <a:t>علائم </a:t>
            </a:r>
            <a:r>
              <a:rPr lang="fa-IR" sz="2800" b="1" dirty="0">
                <a:cs typeface="B Nazanin" panose="00000400000000000000" pitchFamily="2" charset="-78"/>
              </a:rPr>
              <a:t>متاستاتیک مثل درد استخوانی </a:t>
            </a:r>
            <a:endParaRPr lang="fa-IR" sz="2800" b="1" dirty="0" smtClean="0">
              <a:cs typeface="B Nazanin" panose="00000400000000000000" pitchFamily="2" charset="-78"/>
            </a:endParaRPr>
          </a:p>
          <a:p>
            <a:pPr algn="r" rtl="1">
              <a:lnSpc>
                <a:spcPct val="150000"/>
              </a:lnSpc>
            </a:pPr>
            <a:r>
              <a:rPr lang="fa-IR" sz="2800" b="1" dirty="0" smtClean="0">
                <a:cs typeface="B Nazanin" panose="00000400000000000000" pitchFamily="2" charset="-78"/>
              </a:rPr>
              <a:t>علائم </a:t>
            </a:r>
            <a:r>
              <a:rPr lang="fa-IR" sz="2800" b="1" dirty="0">
                <a:cs typeface="B Nazanin" panose="00000400000000000000" pitchFamily="2" charset="-78"/>
              </a:rPr>
              <a:t>ناشی از </a:t>
            </a:r>
            <a:r>
              <a:rPr lang="fa-IR" sz="2800" b="1" dirty="0" smtClean="0">
                <a:cs typeface="B Nazanin" panose="00000400000000000000" pitchFamily="2" charset="-78"/>
              </a:rPr>
              <a:t> فشار </a:t>
            </a:r>
            <a:r>
              <a:rPr lang="fa-IR" sz="2800" b="1" dirty="0">
                <a:cs typeface="B Nazanin" panose="00000400000000000000" pitchFamily="2" charset="-78"/>
              </a:rPr>
              <a:t>بر نخاع مثل پارستزی ضعف اندام </a:t>
            </a:r>
            <a:r>
              <a:rPr lang="fa-IR" sz="2800" b="1" dirty="0" smtClean="0">
                <a:cs typeface="B Nazanin" panose="00000400000000000000" pitchFamily="2" charset="-78"/>
              </a:rPr>
              <a:t>تحتانی</a:t>
            </a:r>
          </a:p>
          <a:p>
            <a:pPr algn="r" rtl="1">
              <a:lnSpc>
                <a:spcPct val="150000"/>
              </a:lnSpc>
            </a:pPr>
            <a:r>
              <a:rPr lang="fa-IR" sz="2800" b="1" dirty="0" smtClean="0">
                <a:cs typeface="B Nazanin" panose="00000400000000000000" pitchFamily="2" charset="-78"/>
              </a:rPr>
              <a:t>بی </a:t>
            </a:r>
            <a:r>
              <a:rPr lang="fa-IR" sz="2800" b="1" dirty="0">
                <a:cs typeface="B Nazanin" panose="00000400000000000000" pitchFamily="2" charset="-78"/>
              </a:rPr>
              <a:t>اختیاری ادرار و مدفوع</a:t>
            </a:r>
            <a:endParaRPr lang="en-US" sz="2800" b="1" dirty="0">
              <a:cs typeface="B Nazanin" panose="00000400000000000000" pitchFamily="2" charset="-78"/>
            </a:endParaRPr>
          </a:p>
        </p:txBody>
      </p:sp>
      <p:sp>
        <p:nvSpPr>
          <p:cNvPr id="12" name="TextBox 11"/>
          <p:cNvSpPr txBox="1"/>
          <p:nvPr/>
        </p:nvSpPr>
        <p:spPr>
          <a:xfrm>
            <a:off x="4041806" y="815350"/>
            <a:ext cx="1640193" cy="523220"/>
          </a:xfrm>
          <a:prstGeom prst="rect">
            <a:avLst/>
          </a:prstGeom>
          <a:noFill/>
        </p:spPr>
        <p:txBody>
          <a:bodyPr wrap="none" rtlCol="0">
            <a:spAutoFit/>
          </a:bodyPr>
          <a:lstStyle/>
          <a:p>
            <a:pPr algn="r" rtl="1"/>
            <a:r>
              <a:rPr lang="fa-IR" sz="2800" b="1" dirty="0" smtClean="0">
                <a:solidFill>
                  <a:srgbClr val="FF0000"/>
                </a:solidFill>
                <a:cs typeface="B Nazanin" panose="00000400000000000000" pitchFamily="2" charset="-78"/>
              </a:rPr>
              <a:t>علائم </a:t>
            </a:r>
            <a:r>
              <a:rPr lang="fa-IR" sz="2800" b="1" dirty="0">
                <a:solidFill>
                  <a:srgbClr val="FF0000"/>
                </a:solidFill>
                <a:cs typeface="B Nazanin" panose="00000400000000000000" pitchFamily="2" charset="-78"/>
              </a:rPr>
              <a:t>بالینی</a:t>
            </a:r>
            <a:endParaRPr lang="en-US" sz="2800" b="1" dirty="0">
              <a:solidFill>
                <a:srgbClr val="FF0000"/>
              </a:solidFill>
              <a:cs typeface="B Nazanin" panose="00000400000000000000" pitchFamily="2" charset="-78"/>
            </a:endParaRPr>
          </a:p>
        </p:txBody>
      </p:sp>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p:cNvSpPr txBox="1"/>
          <p:nvPr/>
        </p:nvSpPr>
        <p:spPr>
          <a:xfrm>
            <a:off x="990600" y="1828800"/>
            <a:ext cx="7652331" cy="4616648"/>
          </a:xfrm>
          <a:prstGeom prst="rect">
            <a:avLst/>
          </a:prstGeom>
          <a:noFill/>
        </p:spPr>
        <p:txBody>
          <a:bodyPr wrap="square" rtlCol="0">
            <a:spAutoFit/>
          </a:bodyPr>
          <a:lstStyle/>
          <a:p>
            <a:pPr algn="r" rtl="1">
              <a:lnSpc>
                <a:spcPct val="150000"/>
              </a:lnSpc>
            </a:pPr>
            <a:r>
              <a:rPr lang="fa-IR" sz="2800" b="1" dirty="0" smtClean="0">
                <a:cs typeface="B Nazanin" panose="00000400000000000000" pitchFamily="2" charset="-78"/>
              </a:rPr>
              <a:t>لازم </a:t>
            </a:r>
            <a:r>
              <a:rPr lang="fa-IR" sz="2800" b="1" dirty="0">
                <a:cs typeface="B Nazanin" panose="00000400000000000000" pitchFamily="2" charset="-78"/>
              </a:rPr>
              <a:t>است برنامه غربالگری برای کشف زودرس کانسرهای بدون </a:t>
            </a:r>
            <a:r>
              <a:rPr lang="fa-IR" sz="2800" b="1" dirty="0" smtClean="0">
                <a:cs typeface="B Nazanin" panose="00000400000000000000" pitchFamily="2" charset="-78"/>
              </a:rPr>
              <a:t>علامت </a:t>
            </a:r>
            <a:r>
              <a:rPr lang="fa-IR" sz="2800" b="1" dirty="0">
                <a:cs typeface="B Nazanin" panose="00000400000000000000" pitchFamily="2" charset="-78"/>
              </a:rPr>
              <a:t>در مردان </a:t>
            </a:r>
            <a:r>
              <a:rPr lang="fa-IR" sz="2800" b="1" dirty="0" smtClean="0">
                <a:cs typeface="B Nazanin" panose="00000400000000000000" pitchFamily="2" charset="-78"/>
              </a:rPr>
              <a:t>بالای </a:t>
            </a:r>
            <a:r>
              <a:rPr lang="fa-IR" sz="2800" b="1" dirty="0">
                <a:cs typeface="B Nazanin" panose="00000400000000000000" pitchFamily="2" charset="-78"/>
              </a:rPr>
              <a:t>45 سال انجام شود </a:t>
            </a:r>
            <a:r>
              <a:rPr lang="fa-IR" sz="2800" b="1" dirty="0" smtClean="0">
                <a:cs typeface="B Nazanin" panose="00000400000000000000" pitchFamily="2" charset="-78"/>
              </a:rPr>
              <a:t>.</a:t>
            </a:r>
          </a:p>
          <a:p>
            <a:pPr algn="r" rtl="1">
              <a:lnSpc>
                <a:spcPct val="150000"/>
              </a:lnSpc>
            </a:pPr>
            <a:r>
              <a:rPr lang="fa-IR" sz="2800" b="1" dirty="0" smtClean="0">
                <a:cs typeface="B Nazanin" panose="00000400000000000000" pitchFamily="2" charset="-78"/>
              </a:rPr>
              <a:t> </a:t>
            </a:r>
            <a:r>
              <a:rPr lang="fa-IR" sz="2800" b="1" dirty="0">
                <a:cs typeface="B Nazanin" panose="00000400000000000000" pitchFamily="2" charset="-78"/>
              </a:rPr>
              <a:t>در خون </a:t>
            </a:r>
            <a:r>
              <a:rPr lang="en-US" sz="2800" b="1" dirty="0">
                <a:cs typeface="B Nazanin" panose="00000400000000000000" pitchFamily="2" charset="-78"/>
              </a:rPr>
              <a:t>PSA</a:t>
            </a:r>
            <a:r>
              <a:rPr lang="fa-IR" sz="2800" b="1" dirty="0">
                <a:cs typeface="B Nazanin" panose="00000400000000000000" pitchFamily="2" charset="-78"/>
              </a:rPr>
              <a:t>اندازه گیری </a:t>
            </a:r>
            <a:r>
              <a:rPr lang="fa-IR" sz="2800" b="1" dirty="0" smtClean="0">
                <a:cs typeface="B Nazanin" panose="00000400000000000000" pitchFamily="2" charset="-78"/>
              </a:rPr>
              <a:t>اندازه </a:t>
            </a:r>
            <a:r>
              <a:rPr lang="fa-IR" sz="2800" b="1" dirty="0">
                <a:cs typeface="B Nazanin" panose="00000400000000000000" pitchFamily="2" charset="-78"/>
              </a:rPr>
              <a:t>طبیعی تا 4 میباشد </a:t>
            </a:r>
            <a:r>
              <a:rPr lang="fa-IR" sz="2800" b="1" dirty="0" smtClean="0">
                <a:cs typeface="B Nazanin" panose="00000400000000000000" pitchFamily="2" charset="-78"/>
              </a:rPr>
              <a:t>. اختصاصی </a:t>
            </a:r>
            <a:r>
              <a:rPr lang="fa-IR" sz="2800" b="1" dirty="0">
                <a:cs typeface="B Nazanin" panose="00000400000000000000" pitchFamily="2" charset="-78"/>
              </a:rPr>
              <a:t>سرطان نیست در عفونت –بزرگی و </a:t>
            </a:r>
            <a:r>
              <a:rPr lang="fa-IR" sz="2800" b="1" dirty="0" smtClean="0">
                <a:cs typeface="B Nazanin" panose="00000400000000000000" pitchFamily="2" charset="-78"/>
              </a:rPr>
              <a:t>دستکاری </a:t>
            </a:r>
            <a:r>
              <a:rPr lang="fa-IR" sz="2800" b="1" dirty="0">
                <a:cs typeface="B Nazanin" panose="00000400000000000000" pitchFamily="2" charset="-78"/>
              </a:rPr>
              <a:t>پروستات </a:t>
            </a:r>
            <a:r>
              <a:rPr lang="fa-IR" sz="2800" b="1" dirty="0" smtClean="0">
                <a:cs typeface="B Nazanin" panose="00000400000000000000" pitchFamily="2" charset="-78"/>
              </a:rPr>
              <a:t>بالا </a:t>
            </a:r>
            <a:r>
              <a:rPr lang="fa-IR" sz="2800" b="1" dirty="0">
                <a:cs typeface="B Nazanin" panose="00000400000000000000" pitchFamily="2" charset="-78"/>
              </a:rPr>
              <a:t>می رود </a:t>
            </a:r>
            <a:r>
              <a:rPr lang="fa-IR" sz="2800" b="1" dirty="0" smtClean="0">
                <a:cs typeface="B Nazanin" panose="00000400000000000000" pitchFamily="2" charset="-78"/>
              </a:rPr>
              <a:t>.</a:t>
            </a:r>
          </a:p>
          <a:p>
            <a:pPr algn="r" rtl="1">
              <a:lnSpc>
                <a:spcPct val="150000"/>
              </a:lnSpc>
            </a:pPr>
            <a:r>
              <a:rPr lang="fa-IR" sz="2800" b="1" dirty="0" smtClean="0">
                <a:cs typeface="B Nazanin" panose="00000400000000000000" pitchFamily="2" charset="-78"/>
              </a:rPr>
              <a:t>با </a:t>
            </a:r>
            <a:r>
              <a:rPr lang="fa-IR" sz="2800" b="1" dirty="0">
                <a:cs typeface="B Nazanin" panose="00000400000000000000" pitchFamily="2" charset="-78"/>
              </a:rPr>
              <a:t>افزایش سن و اندازه پروستات مقدار آن در </a:t>
            </a:r>
            <a:r>
              <a:rPr lang="fa-IR" sz="2800" b="1" dirty="0" smtClean="0">
                <a:cs typeface="B Nazanin" panose="00000400000000000000" pitchFamily="2" charset="-78"/>
              </a:rPr>
              <a:t>مردان </a:t>
            </a:r>
            <a:r>
              <a:rPr lang="fa-IR" sz="2800" b="1" dirty="0">
                <a:cs typeface="B Nazanin" panose="00000400000000000000" pitchFamily="2" charset="-78"/>
              </a:rPr>
              <a:t>سالم هم </a:t>
            </a:r>
            <a:r>
              <a:rPr lang="fa-IR" sz="2800" b="1" dirty="0" smtClean="0">
                <a:cs typeface="B Nazanin" panose="00000400000000000000" pitchFamily="2" charset="-78"/>
              </a:rPr>
              <a:t>بالا </a:t>
            </a:r>
            <a:r>
              <a:rPr lang="fa-IR" sz="2800" b="1" dirty="0">
                <a:cs typeface="B Nazanin" panose="00000400000000000000" pitchFamily="2" charset="-78"/>
              </a:rPr>
              <a:t>می </a:t>
            </a:r>
            <a:r>
              <a:rPr lang="fa-IR" sz="2800" b="1" dirty="0" smtClean="0">
                <a:cs typeface="B Nazanin" panose="00000400000000000000" pitchFamily="2" charset="-78"/>
              </a:rPr>
              <a:t>رود.</a:t>
            </a:r>
            <a:endParaRPr lang="en-US" sz="2800" b="1" dirty="0">
              <a:cs typeface="B Nazanin" panose="00000400000000000000" pitchFamily="2" charset="-78"/>
            </a:endParaRPr>
          </a:p>
        </p:txBody>
      </p:sp>
      <p:sp>
        <p:nvSpPr>
          <p:cNvPr id="12" name="TextBox 11"/>
          <p:cNvSpPr txBox="1"/>
          <p:nvPr/>
        </p:nvSpPr>
        <p:spPr>
          <a:xfrm>
            <a:off x="2819400" y="838200"/>
            <a:ext cx="3648756" cy="461665"/>
          </a:xfrm>
          <a:prstGeom prst="rect">
            <a:avLst/>
          </a:prstGeom>
          <a:noFill/>
        </p:spPr>
        <p:txBody>
          <a:bodyPr wrap="none" rtlCol="0">
            <a:spAutoFit/>
          </a:bodyPr>
          <a:lstStyle/>
          <a:p>
            <a:pPr algn="r" rtl="1"/>
            <a:r>
              <a:rPr lang="fa-IR" sz="2400" b="1" dirty="0">
                <a:solidFill>
                  <a:srgbClr val="FF0000"/>
                </a:solidFill>
                <a:cs typeface="B Nazanin" panose="00000400000000000000" pitchFamily="2" charset="-78"/>
              </a:rPr>
              <a:t>برنامه غربالگری سرطان پروستات</a:t>
            </a:r>
            <a:endParaRPr lang="en-US" sz="2400" b="1" dirty="0">
              <a:solidFill>
                <a:srgbClr val="FF0000"/>
              </a:solidFill>
              <a:cs typeface="B Nazanin" panose="00000400000000000000" pitchFamily="2" charset="-78"/>
            </a:endParaRPr>
          </a:p>
        </p:txBody>
      </p:sp>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object 4"/>
          <p:cNvGrpSpPr/>
          <p:nvPr/>
        </p:nvGrpSpPr>
        <p:grpSpPr>
          <a:xfrm>
            <a:off x="0" y="0"/>
            <a:ext cx="208279" cy="746760"/>
            <a:chOff x="0" y="0"/>
            <a:chExt cx="208279" cy="746760"/>
          </a:xfrm>
        </p:grpSpPr>
        <p:sp>
          <p:nvSpPr>
            <p:cNvPr id="5" name="object 5"/>
            <p:cNvSpPr/>
            <p:nvPr/>
          </p:nvSpPr>
          <p:spPr>
            <a:xfrm>
              <a:off x="0" y="0"/>
              <a:ext cx="208279" cy="518159"/>
            </a:xfrm>
            <a:custGeom>
              <a:avLst/>
              <a:gdLst/>
              <a:ahLst/>
              <a:cxnLst/>
              <a:rect l="l" t="t" r="r" b="b"/>
              <a:pathLst>
                <a:path w="208279" h="518159">
                  <a:moveTo>
                    <a:pt x="208000" y="0"/>
                  </a:moveTo>
                  <a:lnTo>
                    <a:pt x="0" y="0"/>
                  </a:lnTo>
                  <a:lnTo>
                    <a:pt x="0" y="518083"/>
                  </a:lnTo>
                  <a:lnTo>
                    <a:pt x="208000" y="518083"/>
                  </a:lnTo>
                  <a:lnTo>
                    <a:pt x="208000" y="0"/>
                  </a:lnTo>
                  <a:close/>
                </a:path>
              </a:pathLst>
            </a:custGeom>
            <a:solidFill>
              <a:srgbClr val="F3F5EB"/>
            </a:solidFill>
          </p:spPr>
          <p:txBody>
            <a:bodyPr wrap="square" lIns="0" tIns="0" rIns="0" bIns="0" rtlCol="0"/>
            <a:lstStyle/>
            <a:p>
              <a:endParaRPr/>
            </a:p>
          </p:txBody>
        </p:sp>
        <p:sp>
          <p:nvSpPr>
            <p:cNvPr id="6" name="object 6"/>
            <p:cNvSpPr/>
            <p:nvPr/>
          </p:nvSpPr>
          <p:spPr>
            <a:xfrm>
              <a:off x="0" y="518109"/>
              <a:ext cx="208279" cy="228600"/>
            </a:xfrm>
            <a:custGeom>
              <a:avLst/>
              <a:gdLst/>
              <a:ahLst/>
              <a:cxnLst/>
              <a:rect l="l" t="t" r="r" b="b"/>
              <a:pathLst>
                <a:path w="208279" h="228600">
                  <a:moveTo>
                    <a:pt x="208000" y="0"/>
                  </a:moveTo>
                  <a:lnTo>
                    <a:pt x="0" y="0"/>
                  </a:lnTo>
                  <a:lnTo>
                    <a:pt x="0" y="228523"/>
                  </a:lnTo>
                  <a:lnTo>
                    <a:pt x="208000" y="228523"/>
                  </a:lnTo>
                  <a:lnTo>
                    <a:pt x="208000" y="0"/>
                  </a:lnTo>
                  <a:close/>
                </a:path>
              </a:pathLst>
            </a:custGeom>
            <a:solidFill>
              <a:srgbClr val="E4EBF4"/>
            </a:solidFill>
          </p:spPr>
          <p:txBody>
            <a:bodyPr wrap="square" lIns="0" tIns="0" rIns="0" bIns="0" rtlCol="0"/>
            <a:lstStyle/>
            <a:p>
              <a:endParaRPr/>
            </a:p>
          </p:txBody>
        </p:sp>
      </p:grpSp>
      <p:sp>
        <p:nvSpPr>
          <p:cNvPr id="8" name="TextBox 7"/>
          <p:cNvSpPr txBox="1"/>
          <p:nvPr/>
        </p:nvSpPr>
        <p:spPr>
          <a:xfrm>
            <a:off x="3352800" y="1371600"/>
            <a:ext cx="5061531" cy="5262979"/>
          </a:xfrm>
          <a:prstGeom prst="rect">
            <a:avLst/>
          </a:prstGeom>
          <a:noFill/>
        </p:spPr>
        <p:txBody>
          <a:bodyPr wrap="square" rtlCol="0">
            <a:spAutoFit/>
          </a:bodyPr>
          <a:lstStyle/>
          <a:p>
            <a:pPr algn="r" rtl="1">
              <a:lnSpc>
                <a:spcPct val="150000"/>
              </a:lnSpc>
            </a:pPr>
            <a:r>
              <a:rPr lang="fa-IR" sz="2800" b="1" dirty="0" smtClean="0">
                <a:cs typeface="B Nazanin" panose="00000400000000000000" pitchFamily="2" charset="-78"/>
              </a:rPr>
              <a:t>*رژیم </a:t>
            </a:r>
            <a:r>
              <a:rPr lang="fa-IR" sz="2800" b="1" dirty="0">
                <a:cs typeface="B Nazanin" panose="00000400000000000000" pitchFamily="2" charset="-78"/>
              </a:rPr>
              <a:t>غذایی کم </a:t>
            </a:r>
            <a:r>
              <a:rPr lang="fa-IR" sz="2800" b="1" dirty="0" smtClean="0">
                <a:cs typeface="B Nazanin" panose="00000400000000000000" pitchFamily="2" charset="-78"/>
              </a:rPr>
              <a:t>چربی</a:t>
            </a:r>
          </a:p>
          <a:p>
            <a:pPr algn="r" rtl="1">
              <a:lnSpc>
                <a:spcPct val="150000"/>
              </a:lnSpc>
            </a:pPr>
            <a:r>
              <a:rPr lang="fa-IR" sz="2800" b="1" dirty="0" smtClean="0">
                <a:cs typeface="B Nazanin" panose="00000400000000000000" pitchFamily="2" charset="-78"/>
              </a:rPr>
              <a:t>* کاهش وزن</a:t>
            </a:r>
          </a:p>
          <a:p>
            <a:pPr algn="r" rtl="1">
              <a:lnSpc>
                <a:spcPct val="150000"/>
              </a:lnSpc>
            </a:pPr>
            <a:r>
              <a:rPr lang="fa-IR" sz="2800" b="1" dirty="0" smtClean="0">
                <a:cs typeface="B Nazanin" panose="00000400000000000000" pitchFamily="2" charset="-78"/>
              </a:rPr>
              <a:t>*مصرف سویا</a:t>
            </a:r>
          </a:p>
          <a:p>
            <a:pPr algn="r" rtl="1">
              <a:lnSpc>
                <a:spcPct val="150000"/>
              </a:lnSpc>
            </a:pPr>
            <a:r>
              <a:rPr lang="fa-IR" sz="2800" b="1" dirty="0" smtClean="0">
                <a:cs typeface="B Nazanin" panose="00000400000000000000" pitchFamily="2" charset="-78"/>
              </a:rPr>
              <a:t> * مصرف ویتامین</a:t>
            </a:r>
            <a:r>
              <a:rPr lang="en-US" sz="2800" b="1" dirty="0">
                <a:solidFill>
                  <a:prstClr val="black"/>
                </a:solidFill>
                <a:cs typeface="B Nazanin" panose="00000400000000000000" pitchFamily="2" charset="-78"/>
              </a:rPr>
              <a:t> E</a:t>
            </a:r>
            <a:endParaRPr lang="fa-IR" sz="2800" b="1" dirty="0" smtClean="0">
              <a:cs typeface="B Nazanin" panose="00000400000000000000" pitchFamily="2" charset="-78"/>
            </a:endParaRPr>
          </a:p>
          <a:p>
            <a:pPr algn="r" rtl="1">
              <a:lnSpc>
                <a:spcPct val="150000"/>
              </a:lnSpc>
            </a:pPr>
            <a:r>
              <a:rPr lang="fa-IR" sz="2800" b="1" dirty="0" smtClean="0">
                <a:cs typeface="B Nazanin" panose="00000400000000000000" pitchFamily="2" charset="-78"/>
              </a:rPr>
              <a:t> *مصرف </a:t>
            </a:r>
            <a:r>
              <a:rPr lang="fa-IR" sz="2800" b="1" dirty="0">
                <a:cs typeface="B Nazanin" panose="00000400000000000000" pitchFamily="2" charset="-78"/>
              </a:rPr>
              <a:t>امگا </a:t>
            </a:r>
            <a:r>
              <a:rPr lang="fa-IR" sz="2800" b="1" dirty="0" smtClean="0">
                <a:cs typeface="B Nazanin" panose="00000400000000000000" pitchFamily="2" charset="-78"/>
              </a:rPr>
              <a:t>3</a:t>
            </a:r>
          </a:p>
          <a:p>
            <a:pPr algn="r" rtl="1">
              <a:lnSpc>
                <a:spcPct val="150000"/>
              </a:lnSpc>
            </a:pPr>
            <a:r>
              <a:rPr lang="fa-IR" sz="2800" b="1" dirty="0" smtClean="0">
                <a:cs typeface="B Nazanin" panose="00000400000000000000" pitchFamily="2" charset="-78"/>
              </a:rPr>
              <a:t> *مصرف </a:t>
            </a:r>
            <a:r>
              <a:rPr lang="fa-IR" sz="2800" b="1" dirty="0">
                <a:cs typeface="B Nazanin" panose="00000400000000000000" pitchFamily="2" charset="-78"/>
              </a:rPr>
              <a:t>چای سبز </a:t>
            </a:r>
            <a:endParaRPr lang="fa-IR" sz="2800" b="1" dirty="0" smtClean="0">
              <a:cs typeface="B Nazanin" panose="00000400000000000000" pitchFamily="2" charset="-78"/>
            </a:endParaRPr>
          </a:p>
          <a:p>
            <a:pPr algn="r" rtl="1">
              <a:lnSpc>
                <a:spcPct val="150000"/>
              </a:lnSpc>
            </a:pPr>
            <a:r>
              <a:rPr lang="fa-IR" sz="2800" b="1" dirty="0" smtClean="0">
                <a:cs typeface="B Nazanin" panose="00000400000000000000" pitchFamily="2" charset="-78"/>
              </a:rPr>
              <a:t>* </a:t>
            </a:r>
            <a:r>
              <a:rPr lang="fa-IR" sz="2800" b="1" dirty="0">
                <a:cs typeface="B Nazanin" panose="00000400000000000000" pitchFamily="2" charset="-78"/>
              </a:rPr>
              <a:t>مصرف گوجه فرنگی </a:t>
            </a:r>
            <a:r>
              <a:rPr lang="fa-IR" sz="2800" b="1" dirty="0" smtClean="0">
                <a:cs typeface="B Nazanin" panose="00000400000000000000" pitchFamily="2" charset="-78"/>
              </a:rPr>
              <a:t>(لیکوپن ) *مصرف ویتامین</a:t>
            </a:r>
            <a:r>
              <a:rPr lang="en-US" sz="2800" b="1" dirty="0">
                <a:solidFill>
                  <a:prstClr val="black"/>
                </a:solidFill>
                <a:cs typeface="B Nazanin" panose="00000400000000000000" pitchFamily="2" charset="-78"/>
              </a:rPr>
              <a:t> D</a:t>
            </a:r>
            <a:endParaRPr lang="en-US" sz="2800" b="1" dirty="0">
              <a:cs typeface="B Nazanin" panose="00000400000000000000" pitchFamily="2" charset="-78"/>
            </a:endParaRPr>
          </a:p>
        </p:txBody>
      </p:sp>
      <p:sp>
        <p:nvSpPr>
          <p:cNvPr id="9" name="TextBox 8"/>
          <p:cNvSpPr txBox="1"/>
          <p:nvPr/>
        </p:nvSpPr>
        <p:spPr>
          <a:xfrm>
            <a:off x="4267200" y="777189"/>
            <a:ext cx="1204176" cy="461665"/>
          </a:xfrm>
          <a:prstGeom prst="rect">
            <a:avLst/>
          </a:prstGeom>
          <a:noFill/>
        </p:spPr>
        <p:txBody>
          <a:bodyPr wrap="none" rtlCol="0">
            <a:spAutoFit/>
          </a:bodyPr>
          <a:lstStyle/>
          <a:p>
            <a:pPr algn="r" rtl="1"/>
            <a:r>
              <a:rPr lang="fa-IR" sz="2400" b="1" dirty="0">
                <a:solidFill>
                  <a:srgbClr val="FF0000"/>
                </a:solidFill>
                <a:cs typeface="B Nazanin" panose="00000400000000000000" pitchFamily="2" charset="-78"/>
              </a:rPr>
              <a:t>پیشگیری</a:t>
            </a:r>
            <a:endParaRPr lang="en-US" sz="2400" b="1" dirty="0">
              <a:solidFill>
                <a:srgbClr val="FF0000"/>
              </a:solidFill>
              <a:cs typeface="B Nazanin" panose="00000400000000000000" pitchFamily="2" charset="-78"/>
            </a:endParaRPr>
          </a:p>
        </p:txBody>
      </p:sp>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err="1" smtClean="0"/>
              <a:t>BPH</a:t>
            </a:r>
            <a:endParaRPr lang="en-US" dirty="0"/>
          </a:p>
        </p:txBody>
      </p:sp>
      <p:sp>
        <p:nvSpPr>
          <p:cNvPr id="3" name="Subtitle 2"/>
          <p:cNvSpPr>
            <a:spLocks noGrp="1"/>
          </p:cNvSpPr>
          <p:nvPr>
            <p:ph type="subTitle" idx="1"/>
          </p:nvPr>
        </p:nvSpPr>
        <p:spPr/>
        <p:txBody>
          <a:bodyPr/>
          <a:lstStyle/>
          <a:p>
            <a:endParaRPr lang="en-US"/>
          </a:p>
        </p:txBody>
      </p:sp>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2185416" y="786383"/>
            <a:ext cx="4773167" cy="5285232"/>
          </a:xfrm>
          <a:prstGeom prst="rect">
            <a:avLst/>
          </a:prstGeom>
          <a:blipFill>
            <a:blip r:embed="rId2" cstate="print"/>
            <a:stretch>
              <a:fillRect/>
            </a:stretch>
          </a:blipFill>
        </p:spPr>
        <p:txBody>
          <a:bodyPr wrap="square" lIns="0" tIns="0" rIns="0" bIns="0" rtlCol="0"/>
          <a:lstStyle/>
          <a:p>
            <a:endParaRPr/>
          </a:p>
        </p:txBody>
      </p:sp>
    </p:spTree>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161544" y="89914"/>
            <a:ext cx="8820912" cy="6678168"/>
          </a:xfrm>
          <a:prstGeom prst="rect">
            <a:avLst/>
          </a:prstGeom>
          <a:blipFill>
            <a:blip r:embed="rId2" cstate="print"/>
            <a:stretch>
              <a:fillRect/>
            </a:stretch>
          </a:blipFill>
        </p:spPr>
        <p:txBody>
          <a:bodyPr wrap="square" lIns="0" tIns="0" rIns="0" bIns="0" rtlCol="0"/>
          <a:lstStyle/>
          <a:p>
            <a:endParaRPr/>
          </a:p>
        </p:txBody>
      </p:sp>
    </p:spTree>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457200" y="1781555"/>
            <a:ext cx="4038600" cy="4163568"/>
          </a:xfrm>
          <a:prstGeom prst="rect">
            <a:avLst/>
          </a:prstGeom>
          <a:blipFill>
            <a:blip r:embed="rId2" cstate="print"/>
            <a:stretch>
              <a:fillRect/>
            </a:stretch>
          </a:blipFill>
        </p:spPr>
        <p:txBody>
          <a:bodyPr wrap="square" lIns="0" tIns="0" rIns="0" bIns="0" rtlCol="0"/>
          <a:lstStyle/>
          <a:p>
            <a:endParaRPr/>
          </a:p>
        </p:txBody>
      </p:sp>
      <p:sp>
        <p:nvSpPr>
          <p:cNvPr id="3" name="object 3"/>
          <p:cNvSpPr/>
          <p:nvPr/>
        </p:nvSpPr>
        <p:spPr>
          <a:xfrm>
            <a:off x="4820411" y="2357627"/>
            <a:ext cx="3695699" cy="3009900"/>
          </a:xfrm>
          <a:prstGeom prst="rect">
            <a:avLst/>
          </a:prstGeom>
          <a:blipFill>
            <a:blip r:embed="rId3" cstate="print"/>
            <a:stretch>
              <a:fillRect/>
            </a:stretch>
          </a:blipFill>
        </p:spPr>
        <p:txBody>
          <a:bodyPr wrap="square" lIns="0" tIns="0" rIns="0" bIns="0" rtlCol="0"/>
          <a:lstStyle/>
          <a:p>
            <a:endParaRPr/>
          </a:p>
        </p:txBody>
      </p:sp>
    </p:spTree>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0" y="0"/>
            <a:ext cx="9144000" cy="6857998"/>
          </a:xfrm>
          <a:prstGeom prst="rect">
            <a:avLst/>
          </a:prstGeom>
          <a:blipFill>
            <a:blip r:embed="rId2" cstate="print"/>
            <a:stretch>
              <a:fillRect/>
            </a:stretch>
          </a:blipFill>
        </p:spPr>
        <p:txBody>
          <a:bodyPr wrap="square" lIns="0" tIns="0" rIns="0" bIns="0" rtlCol="0"/>
          <a:lstStyle/>
          <a:p>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1752600" y="1143000"/>
            <a:ext cx="6553200" cy="4524315"/>
          </a:xfrm>
          <a:prstGeom prst="rect">
            <a:avLst/>
          </a:prstGeom>
          <a:noFill/>
        </p:spPr>
        <p:txBody>
          <a:bodyPr wrap="square" rtlCol="0">
            <a:spAutoFit/>
          </a:bodyPr>
          <a:lstStyle/>
          <a:p>
            <a:pPr algn="r" rtl="1">
              <a:lnSpc>
                <a:spcPct val="150000"/>
              </a:lnSpc>
            </a:pPr>
            <a:r>
              <a:rPr lang="fa-IR" sz="2400" b="1" dirty="0" smtClean="0">
                <a:cs typeface="B Nazanin" panose="00000400000000000000" pitchFamily="2" charset="-78"/>
              </a:rPr>
              <a:t>آزمایش آنالیز منی یا اسپرموگرام یا </a:t>
            </a:r>
            <a:r>
              <a:rPr lang="en-US" sz="2400" b="1" dirty="0" smtClean="0">
                <a:cs typeface="B Nazanin" panose="00000400000000000000" pitchFamily="2" charset="-78"/>
              </a:rPr>
              <a:t>Semen Analysis </a:t>
            </a:r>
          </a:p>
          <a:p>
            <a:pPr algn="r" rtl="1">
              <a:lnSpc>
                <a:spcPct val="150000"/>
              </a:lnSpc>
            </a:pPr>
            <a:endParaRPr lang="en-US" sz="2400" b="1" dirty="0">
              <a:cs typeface="B Nazanin" panose="00000400000000000000" pitchFamily="2" charset="-78"/>
            </a:endParaRPr>
          </a:p>
          <a:p>
            <a:pPr algn="r" rtl="1">
              <a:lnSpc>
                <a:spcPct val="150000"/>
              </a:lnSpc>
            </a:pPr>
            <a:r>
              <a:rPr lang="fa-IR" sz="2400" b="1" dirty="0" smtClean="0">
                <a:cs typeface="B Nazanin" panose="00000400000000000000" pitchFamily="2" charset="-78"/>
              </a:rPr>
              <a:t>حداقل دو یا سه آزمایش منی برای تصمیم گیری وجود داشته باشد. با توجه به حساسیت این آزمایش باید در آزمایشگاهی انجام گردد که به طور تخصصی این آزمایش را انجام می دهند. بررسی ماکروسکوپیک و میکروسکوپیک</a:t>
            </a:r>
            <a:endParaRPr lang="en-US" sz="2400" b="1" dirty="0" smtClean="0">
              <a:cs typeface="B Nazanin" panose="00000400000000000000" pitchFamily="2" charset="-78"/>
            </a:endParaRPr>
          </a:p>
          <a:p>
            <a:pPr algn="r" rtl="1">
              <a:lnSpc>
                <a:spcPct val="150000"/>
              </a:lnSpc>
            </a:pPr>
            <a:r>
              <a:rPr lang="fa-IR" sz="2400" b="1" dirty="0" smtClean="0">
                <a:cs typeface="B Nazanin" panose="00000400000000000000" pitchFamily="2" charset="-78"/>
              </a:rPr>
              <a:t> </a:t>
            </a:r>
            <a:r>
              <a:rPr lang="en-US" sz="2400" b="1" dirty="0">
                <a:solidFill>
                  <a:prstClr val="black"/>
                </a:solidFill>
                <a:cs typeface="B Nazanin" panose="00000400000000000000" pitchFamily="2" charset="-78"/>
              </a:rPr>
              <a:t>CASA</a:t>
            </a:r>
            <a:endParaRPr lang="en-US" sz="2400" b="1" dirty="0" smtClean="0">
              <a:cs typeface="B Nazanin" panose="00000400000000000000" pitchFamily="2" charset="-78"/>
            </a:endParaRPr>
          </a:p>
          <a:p>
            <a:pPr algn="r" rtl="1">
              <a:lnSpc>
                <a:spcPct val="150000"/>
              </a:lnSpc>
            </a:pPr>
            <a:r>
              <a:rPr lang="fa-IR" sz="2400" b="1" dirty="0" smtClean="0">
                <a:cs typeface="B Nazanin" panose="00000400000000000000" pitchFamily="2" charset="-78"/>
              </a:rPr>
              <a:t>ازمایش اسپرم حداقل برای دو بار آزوسپرم </a:t>
            </a:r>
            <a:endParaRPr lang="en-US" sz="2400" b="1" dirty="0">
              <a:cs typeface="B Nazanin" panose="00000400000000000000" pitchFamily="2" charset="-78"/>
            </a:endParaRPr>
          </a:p>
        </p:txBody>
      </p:sp>
    </p:spTree>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p:nvPr/>
        </p:nvSpPr>
        <p:spPr>
          <a:xfrm>
            <a:off x="1071372" y="928116"/>
            <a:ext cx="6019800" cy="2667000"/>
          </a:xfrm>
          <a:prstGeom prst="rect">
            <a:avLst/>
          </a:prstGeom>
          <a:blipFill>
            <a:blip r:embed="rId2" cstate="print"/>
            <a:stretch>
              <a:fillRect/>
            </a:stretch>
          </a:blipFill>
        </p:spPr>
        <p:txBody>
          <a:bodyPr wrap="square" lIns="0" tIns="0" rIns="0" bIns="0" rtlCol="0"/>
          <a:lstStyle/>
          <a:p>
            <a:endParaRPr/>
          </a:p>
        </p:txBody>
      </p:sp>
      <p:sp>
        <p:nvSpPr>
          <p:cNvPr id="4" name="TextBox 3"/>
          <p:cNvSpPr txBox="1"/>
          <p:nvPr/>
        </p:nvSpPr>
        <p:spPr>
          <a:xfrm>
            <a:off x="914400" y="4038600"/>
            <a:ext cx="6706130" cy="1695208"/>
          </a:xfrm>
          <a:prstGeom prst="rect">
            <a:avLst/>
          </a:prstGeom>
          <a:noFill/>
        </p:spPr>
        <p:txBody>
          <a:bodyPr wrap="none" rtlCol="0">
            <a:spAutoFit/>
          </a:bodyPr>
          <a:lstStyle/>
          <a:p>
            <a:pPr algn="ctr">
              <a:lnSpc>
                <a:spcPct val="200000"/>
              </a:lnSpc>
            </a:pPr>
            <a:r>
              <a:rPr lang="en-US" sz="2800" b="1" dirty="0" err="1" smtClean="0"/>
              <a:t>Dr</a:t>
            </a:r>
            <a:r>
              <a:rPr lang="en-US" sz="2800" b="1" dirty="0" smtClean="0"/>
              <a:t> </a:t>
            </a:r>
            <a:r>
              <a:rPr lang="en-US" sz="2800" b="1" dirty="0" err="1" smtClean="0"/>
              <a:t>Hamidreza</a:t>
            </a:r>
            <a:r>
              <a:rPr lang="en-US" sz="2800" b="1" dirty="0" smtClean="0"/>
              <a:t> </a:t>
            </a:r>
            <a:r>
              <a:rPr lang="en-US" sz="2800" b="1" dirty="0" err="1" smtClean="0"/>
              <a:t>zia</a:t>
            </a:r>
            <a:endParaRPr lang="en-US" sz="2800" b="1" dirty="0" smtClean="0"/>
          </a:p>
          <a:p>
            <a:pPr algn="ctr">
              <a:lnSpc>
                <a:spcPct val="200000"/>
              </a:lnSpc>
            </a:pPr>
            <a:r>
              <a:rPr lang="en-US" sz="2800" b="1" dirty="0" smtClean="0"/>
              <a:t> </a:t>
            </a:r>
            <a:r>
              <a:rPr lang="en-US" sz="2800" b="1" dirty="0" err="1" smtClean="0"/>
              <a:t>Felloship</a:t>
            </a:r>
            <a:r>
              <a:rPr lang="en-US" sz="2800" b="1" dirty="0" smtClean="0"/>
              <a:t> of </a:t>
            </a:r>
            <a:r>
              <a:rPr lang="en-US" sz="2800" b="1" dirty="0" err="1" smtClean="0"/>
              <a:t>Endourology</a:t>
            </a:r>
            <a:r>
              <a:rPr lang="en-US" sz="2800" b="1" dirty="0" smtClean="0"/>
              <a:t> &amp; </a:t>
            </a:r>
            <a:r>
              <a:rPr lang="en-US" sz="2800" b="1" dirty="0" err="1" smtClean="0"/>
              <a:t>Urolaparoscopy</a:t>
            </a:r>
            <a:endParaRPr lang="en-US" sz="2800" b="1" dirty="0"/>
          </a:p>
        </p:txBody>
      </p:sp>
      <p:sp>
        <p:nvSpPr>
          <p:cNvPr id="5" name="object 3"/>
          <p:cNvSpPr/>
          <p:nvPr/>
        </p:nvSpPr>
        <p:spPr>
          <a:xfrm>
            <a:off x="1071538" y="928670"/>
            <a:ext cx="6019800" cy="2667000"/>
          </a:xfrm>
          <a:prstGeom prst="rect">
            <a:avLst/>
          </a:prstGeom>
          <a:blipFill>
            <a:blip r:embed="rId2" cstate="print"/>
            <a:stretch>
              <a:fillRect/>
            </a:stretch>
          </a:blipFill>
        </p:spPr>
        <p:txBody>
          <a:bodyPr wrap="square" lIns="0" tIns="0" rIns="0" bIns="0" rtlCol="0"/>
          <a:lstStyle/>
          <a:p>
            <a:endParaRPr/>
          </a:p>
        </p:txBody>
      </p:sp>
    </p:spTree>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0" y="0"/>
            <a:ext cx="9144000" cy="6858000"/>
          </a:xfrm>
          <a:prstGeom prst="rect">
            <a:avLst/>
          </a:prstGeom>
          <a:blipFill>
            <a:blip r:embed="rId2" cstate="print"/>
            <a:stretch>
              <a:fillRect/>
            </a:stretch>
          </a:blipFill>
        </p:spPr>
        <p:txBody>
          <a:bodyPr wrap="square" lIns="0" tIns="0" rIns="0" bIns="0" rtlCol="0"/>
          <a:lstStyle/>
          <a:p>
            <a:pPr algn="r" rtl="1"/>
            <a:endParaRPr lang="en-US" dirty="0" smtClean="0">
              <a:cs typeface="B Nazanin" panose="00000400000000000000" pitchFamily="2" charset="-78"/>
            </a:endParaRPr>
          </a:p>
          <a:p>
            <a:pPr algn="r" rtl="1"/>
            <a:endParaRPr lang="en-US" dirty="0">
              <a:cs typeface="B Nazanin" panose="00000400000000000000" pitchFamily="2" charset="-78"/>
            </a:endParaRPr>
          </a:p>
          <a:p>
            <a:pPr algn="r" rtl="1"/>
            <a:endParaRPr lang="en-US" dirty="0" smtClean="0">
              <a:cs typeface="B Nazanin" panose="00000400000000000000" pitchFamily="2" charset="-78"/>
            </a:endParaRPr>
          </a:p>
          <a:p>
            <a:pPr algn="r" rtl="1">
              <a:lnSpc>
                <a:spcPct val="200000"/>
              </a:lnSpc>
            </a:pPr>
            <a:r>
              <a:rPr lang="en-US" dirty="0">
                <a:cs typeface="B Nazanin" panose="00000400000000000000" pitchFamily="2" charset="-78"/>
              </a:rPr>
              <a:t> </a:t>
            </a:r>
            <a:r>
              <a:rPr lang="en-US" dirty="0" smtClean="0">
                <a:cs typeface="B Nazanin" panose="00000400000000000000" pitchFamily="2" charset="-78"/>
              </a:rPr>
              <a:t>              </a:t>
            </a:r>
            <a:r>
              <a:rPr lang="en-US" sz="2800" b="1" dirty="0" smtClean="0">
                <a:cs typeface="B Nazanin" panose="00000400000000000000" pitchFamily="2" charset="-78"/>
              </a:rPr>
              <a:t>       </a:t>
            </a:r>
            <a:r>
              <a:rPr lang="fa-IR" sz="2800" b="1" dirty="0" smtClean="0">
                <a:solidFill>
                  <a:srgbClr val="FF0000"/>
                </a:solidFill>
                <a:cs typeface="B Nazanin" panose="00000400000000000000" pitchFamily="2" charset="-78"/>
              </a:rPr>
              <a:t>بیماریهای آمیزشی چیست و در چه کسانی ایجاد می شوند؟ </a:t>
            </a:r>
            <a:endParaRPr lang="en-US" sz="2800" b="1" dirty="0" smtClean="0">
              <a:solidFill>
                <a:srgbClr val="FF0000"/>
              </a:solidFill>
              <a:cs typeface="B Nazanin" panose="00000400000000000000" pitchFamily="2" charset="-78"/>
            </a:endParaRPr>
          </a:p>
          <a:p>
            <a:pPr algn="ctr" rtl="1">
              <a:lnSpc>
                <a:spcPct val="200000"/>
              </a:lnSpc>
            </a:pPr>
            <a:r>
              <a:rPr lang="fa-IR" sz="2800" b="1" dirty="0" smtClean="0">
                <a:cs typeface="B Nazanin" panose="00000400000000000000" pitchFamily="2" charset="-78"/>
              </a:rPr>
              <a:t>بیماریهای آمیزشی جنسی ، از بیماریهای نسبتاً شایعی هستند که از شخصی به شخص دیگر به دنبال تماس جنسی منتقل می شوند. اغلب نوجوانان و جوانان که از نظر جنسی فعال هستند به این بیماری مبتال می شوند.</a:t>
            </a:r>
            <a:endParaRPr sz="2800" b="1" dirty="0">
              <a:cs typeface="B Nazanin" panose="00000400000000000000" pitchFamily="2" charset="-78"/>
            </a:endParaRPr>
          </a:p>
        </p:txBody>
      </p:sp>
    </p:spTree>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object 2"/>
          <p:cNvGrpSpPr/>
          <p:nvPr/>
        </p:nvGrpSpPr>
        <p:grpSpPr>
          <a:xfrm>
            <a:off x="0" y="0"/>
            <a:ext cx="9144000" cy="6858000"/>
            <a:chOff x="0" y="0"/>
            <a:chExt cx="9144000" cy="6858000"/>
          </a:xfrm>
        </p:grpSpPr>
        <p:sp>
          <p:nvSpPr>
            <p:cNvPr id="3" name="object 3"/>
            <p:cNvSpPr/>
            <p:nvPr/>
          </p:nvSpPr>
          <p:spPr>
            <a:xfrm>
              <a:off x="0" y="0"/>
              <a:ext cx="9144000" cy="6857998"/>
            </a:xfrm>
            <a:prstGeom prst="rect">
              <a:avLst/>
            </a:prstGeom>
            <a:blipFill>
              <a:blip r:embed="rId2" cstate="print"/>
              <a:stretch>
                <a:fillRect/>
              </a:stretch>
            </a:blipFill>
          </p:spPr>
          <p:txBody>
            <a:bodyPr wrap="square" lIns="0" tIns="0" rIns="0" bIns="0" rtlCol="0"/>
            <a:lstStyle/>
            <a:p>
              <a:endParaRPr/>
            </a:p>
          </p:txBody>
        </p:sp>
        <p:sp>
          <p:nvSpPr>
            <p:cNvPr id="4" name="object 4"/>
            <p:cNvSpPr/>
            <p:nvPr/>
          </p:nvSpPr>
          <p:spPr>
            <a:xfrm>
              <a:off x="6304788" y="638555"/>
              <a:ext cx="2478786" cy="1628394"/>
            </a:xfrm>
            <a:prstGeom prst="rect">
              <a:avLst/>
            </a:prstGeom>
            <a:blipFill>
              <a:blip r:embed="rId3" cstate="print"/>
              <a:stretch>
                <a:fillRect/>
              </a:stretch>
            </a:blipFill>
          </p:spPr>
          <p:txBody>
            <a:bodyPr wrap="square" lIns="0" tIns="0" rIns="0" bIns="0" rtlCol="0"/>
            <a:lstStyle/>
            <a:p>
              <a:endParaRPr/>
            </a:p>
          </p:txBody>
        </p:sp>
        <p:sp>
          <p:nvSpPr>
            <p:cNvPr id="5" name="object 5"/>
            <p:cNvSpPr/>
            <p:nvPr/>
          </p:nvSpPr>
          <p:spPr>
            <a:xfrm>
              <a:off x="6268465" y="636143"/>
              <a:ext cx="2465959" cy="1612900"/>
            </a:xfrm>
            <a:prstGeom prst="rect">
              <a:avLst/>
            </a:prstGeom>
            <a:blipFill>
              <a:blip r:embed="rId4" cstate="print"/>
              <a:stretch>
                <a:fillRect/>
              </a:stretch>
            </a:blipFill>
          </p:spPr>
          <p:txBody>
            <a:bodyPr wrap="square" lIns="0" tIns="0" rIns="0" bIns="0" rtlCol="0"/>
            <a:lstStyle/>
            <a:p>
              <a:endParaRPr/>
            </a:p>
          </p:txBody>
        </p:sp>
        <p:sp>
          <p:nvSpPr>
            <p:cNvPr id="6" name="object 6"/>
            <p:cNvSpPr/>
            <p:nvPr/>
          </p:nvSpPr>
          <p:spPr>
            <a:xfrm>
              <a:off x="6268465" y="1228471"/>
              <a:ext cx="2466340" cy="1021080"/>
            </a:xfrm>
            <a:custGeom>
              <a:avLst/>
              <a:gdLst/>
              <a:ahLst/>
              <a:cxnLst/>
              <a:rect l="l" t="t" r="r" b="b"/>
              <a:pathLst>
                <a:path w="2466340" h="1021080">
                  <a:moveTo>
                    <a:pt x="2336545" y="256031"/>
                  </a:moveTo>
                  <a:lnTo>
                    <a:pt x="2369000" y="248342"/>
                  </a:lnTo>
                  <a:lnTo>
                    <a:pt x="2401395" y="240522"/>
                  </a:lnTo>
                  <a:lnTo>
                    <a:pt x="2433718" y="232582"/>
                  </a:lnTo>
                  <a:lnTo>
                    <a:pt x="2465959" y="224536"/>
                  </a:lnTo>
                  <a:lnTo>
                    <a:pt x="2462004" y="263177"/>
                  </a:lnTo>
                  <a:lnTo>
                    <a:pt x="2457942" y="301736"/>
                  </a:lnTo>
                  <a:lnTo>
                    <a:pt x="2453761" y="340175"/>
                  </a:lnTo>
                  <a:lnTo>
                    <a:pt x="2449449" y="378459"/>
                  </a:lnTo>
                  <a:lnTo>
                    <a:pt x="2382567" y="393715"/>
                  </a:lnTo>
                  <a:lnTo>
                    <a:pt x="2315210" y="408304"/>
                  </a:lnTo>
                  <a:lnTo>
                    <a:pt x="2320740" y="370421"/>
                  </a:lnTo>
                  <a:lnTo>
                    <a:pt x="2326116" y="332406"/>
                  </a:lnTo>
                  <a:lnTo>
                    <a:pt x="2331372" y="294272"/>
                  </a:lnTo>
                  <a:lnTo>
                    <a:pt x="2336545" y="256031"/>
                  </a:lnTo>
                  <a:close/>
                </a:path>
                <a:path w="2466340" h="1021080">
                  <a:moveTo>
                    <a:pt x="2160142" y="240791"/>
                  </a:moveTo>
                  <a:lnTo>
                    <a:pt x="2193359" y="233122"/>
                  </a:lnTo>
                  <a:lnTo>
                    <a:pt x="2226516" y="225345"/>
                  </a:lnTo>
                  <a:lnTo>
                    <a:pt x="2259601" y="217449"/>
                  </a:lnTo>
                  <a:lnTo>
                    <a:pt x="2292604" y="209423"/>
                  </a:lnTo>
                  <a:lnTo>
                    <a:pt x="2287601" y="246786"/>
                  </a:lnTo>
                  <a:lnTo>
                    <a:pt x="2277262" y="321133"/>
                  </a:lnTo>
                  <a:lnTo>
                    <a:pt x="2237755" y="365857"/>
                  </a:lnTo>
                  <a:lnTo>
                    <a:pt x="2169175" y="380767"/>
                  </a:lnTo>
                  <a:lnTo>
                    <a:pt x="2134742" y="387984"/>
                  </a:lnTo>
                  <a:lnTo>
                    <a:pt x="2141301" y="351412"/>
                  </a:lnTo>
                  <a:lnTo>
                    <a:pt x="2147681" y="314674"/>
                  </a:lnTo>
                  <a:lnTo>
                    <a:pt x="2153941" y="277792"/>
                  </a:lnTo>
                  <a:lnTo>
                    <a:pt x="2160142" y="240791"/>
                  </a:lnTo>
                  <a:close/>
                </a:path>
                <a:path w="2466340" h="1021080">
                  <a:moveTo>
                    <a:pt x="1412239" y="675386"/>
                  </a:moveTo>
                  <a:lnTo>
                    <a:pt x="1449193" y="672667"/>
                  </a:lnTo>
                  <a:lnTo>
                    <a:pt x="1486122" y="669829"/>
                  </a:lnTo>
                  <a:lnTo>
                    <a:pt x="1523003" y="666849"/>
                  </a:lnTo>
                  <a:lnTo>
                    <a:pt x="1559814" y="663701"/>
                  </a:lnTo>
                  <a:lnTo>
                    <a:pt x="1550084" y="693701"/>
                  </a:lnTo>
                  <a:lnTo>
                    <a:pt x="1530292" y="753034"/>
                  </a:lnTo>
                  <a:lnTo>
                    <a:pt x="1483062" y="783901"/>
                  </a:lnTo>
                  <a:lnTo>
                    <a:pt x="1408870" y="786445"/>
                  </a:lnTo>
                  <a:lnTo>
                    <a:pt x="1371727" y="787526"/>
                  </a:lnTo>
                  <a:lnTo>
                    <a:pt x="1382129" y="759842"/>
                  </a:lnTo>
                  <a:lnTo>
                    <a:pt x="1392269" y="731885"/>
                  </a:lnTo>
                  <a:lnTo>
                    <a:pt x="1402266" y="703712"/>
                  </a:lnTo>
                  <a:lnTo>
                    <a:pt x="1412239" y="675386"/>
                  </a:lnTo>
                  <a:close/>
                </a:path>
                <a:path w="2466340" h="1021080">
                  <a:moveTo>
                    <a:pt x="2297430" y="38226"/>
                  </a:moveTo>
                  <a:lnTo>
                    <a:pt x="2329461" y="28771"/>
                  </a:lnTo>
                  <a:lnTo>
                    <a:pt x="2361374" y="19256"/>
                  </a:lnTo>
                  <a:lnTo>
                    <a:pt x="2393191" y="9669"/>
                  </a:lnTo>
                  <a:lnTo>
                    <a:pt x="2424938" y="0"/>
                  </a:lnTo>
                  <a:lnTo>
                    <a:pt x="2421290" y="39006"/>
                  </a:lnTo>
                  <a:lnTo>
                    <a:pt x="2417572" y="77930"/>
                  </a:lnTo>
                  <a:lnTo>
                    <a:pt x="2413758" y="116782"/>
                  </a:lnTo>
                  <a:lnTo>
                    <a:pt x="2409825" y="155575"/>
                  </a:lnTo>
                  <a:lnTo>
                    <a:pt x="2344308" y="173862"/>
                  </a:lnTo>
                  <a:lnTo>
                    <a:pt x="2278507" y="191769"/>
                  </a:lnTo>
                  <a:lnTo>
                    <a:pt x="2283463" y="153527"/>
                  </a:lnTo>
                  <a:lnTo>
                    <a:pt x="2288254" y="115188"/>
                  </a:lnTo>
                  <a:lnTo>
                    <a:pt x="2292901" y="76755"/>
                  </a:lnTo>
                  <a:lnTo>
                    <a:pt x="2297430" y="38226"/>
                  </a:lnTo>
                  <a:close/>
                </a:path>
                <a:path w="2466340" h="1021080">
                  <a:moveTo>
                    <a:pt x="1583563" y="526033"/>
                  </a:moveTo>
                  <a:lnTo>
                    <a:pt x="1619805" y="521315"/>
                  </a:lnTo>
                  <a:lnTo>
                    <a:pt x="1655953" y="516477"/>
                  </a:lnTo>
                  <a:lnTo>
                    <a:pt x="1692005" y="511496"/>
                  </a:lnTo>
                  <a:lnTo>
                    <a:pt x="1727962" y="506349"/>
                  </a:lnTo>
                  <a:lnTo>
                    <a:pt x="1719014" y="538849"/>
                  </a:lnTo>
                  <a:lnTo>
                    <a:pt x="1700833" y="603325"/>
                  </a:lnTo>
                  <a:lnTo>
                    <a:pt x="1655260" y="638573"/>
                  </a:lnTo>
                  <a:lnTo>
                    <a:pt x="1582818" y="644737"/>
                  </a:lnTo>
                  <a:lnTo>
                    <a:pt x="1546479" y="647700"/>
                  </a:lnTo>
                  <a:lnTo>
                    <a:pt x="1556041" y="617634"/>
                  </a:lnTo>
                  <a:lnTo>
                    <a:pt x="1565354" y="587295"/>
                  </a:lnTo>
                  <a:lnTo>
                    <a:pt x="1574500" y="556742"/>
                  </a:lnTo>
                  <a:lnTo>
                    <a:pt x="1583563" y="526033"/>
                  </a:lnTo>
                  <a:close/>
                </a:path>
                <a:path w="2466340" h="1021080">
                  <a:moveTo>
                    <a:pt x="751586" y="488695"/>
                  </a:moveTo>
                  <a:lnTo>
                    <a:pt x="799544" y="514619"/>
                  </a:lnTo>
                  <a:lnTo>
                    <a:pt x="833501" y="547115"/>
                  </a:lnTo>
                  <a:lnTo>
                    <a:pt x="858043" y="591645"/>
                  </a:lnTo>
                  <a:lnTo>
                    <a:pt x="877062" y="653414"/>
                  </a:lnTo>
                  <a:lnTo>
                    <a:pt x="887348" y="697293"/>
                  </a:lnTo>
                  <a:lnTo>
                    <a:pt x="892492" y="719244"/>
                  </a:lnTo>
                  <a:lnTo>
                    <a:pt x="897636" y="741171"/>
                  </a:lnTo>
                  <a:lnTo>
                    <a:pt x="903148" y="785051"/>
                  </a:lnTo>
                  <a:lnTo>
                    <a:pt x="898365" y="826327"/>
                  </a:lnTo>
                  <a:lnTo>
                    <a:pt x="883078" y="864561"/>
                  </a:lnTo>
                  <a:lnTo>
                    <a:pt x="857081" y="899314"/>
                  </a:lnTo>
                  <a:lnTo>
                    <a:pt x="820165" y="930148"/>
                  </a:lnTo>
                  <a:lnTo>
                    <a:pt x="753191" y="965118"/>
                  </a:lnTo>
                  <a:lnTo>
                    <a:pt x="711516" y="980067"/>
                  </a:lnTo>
                  <a:lnTo>
                    <a:pt x="664416" y="993028"/>
                  </a:lnTo>
                  <a:lnTo>
                    <a:pt x="611917" y="1003781"/>
                  </a:lnTo>
                  <a:lnTo>
                    <a:pt x="554043" y="1012104"/>
                  </a:lnTo>
                  <a:lnTo>
                    <a:pt x="490821" y="1017775"/>
                  </a:lnTo>
                  <a:lnTo>
                    <a:pt x="422275" y="1020571"/>
                  </a:lnTo>
                  <a:lnTo>
                    <a:pt x="363953" y="1020393"/>
                  </a:lnTo>
                  <a:lnTo>
                    <a:pt x="309903" y="1017745"/>
                  </a:lnTo>
                  <a:lnTo>
                    <a:pt x="260143" y="1012888"/>
                  </a:lnTo>
                  <a:lnTo>
                    <a:pt x="214691" y="1006084"/>
                  </a:lnTo>
                  <a:lnTo>
                    <a:pt x="173563" y="997594"/>
                  </a:lnTo>
                  <a:lnTo>
                    <a:pt x="85820" y="968765"/>
                  </a:lnTo>
                  <a:lnTo>
                    <a:pt x="46863" y="946959"/>
                  </a:lnTo>
                  <a:lnTo>
                    <a:pt x="4953" y="895095"/>
                  </a:lnTo>
                  <a:lnTo>
                    <a:pt x="0" y="864298"/>
                  </a:lnTo>
                  <a:lnTo>
                    <a:pt x="1095" y="848911"/>
                  </a:lnTo>
                  <a:lnTo>
                    <a:pt x="17399" y="802147"/>
                  </a:lnTo>
                  <a:lnTo>
                    <a:pt x="45729" y="758781"/>
                  </a:lnTo>
                  <a:lnTo>
                    <a:pt x="71499" y="727229"/>
                  </a:lnTo>
                  <a:lnTo>
                    <a:pt x="88646" y="706881"/>
                  </a:lnTo>
                  <a:lnTo>
                    <a:pt x="98361" y="708118"/>
                  </a:lnTo>
                  <a:lnTo>
                    <a:pt x="108076" y="709342"/>
                  </a:lnTo>
                  <a:lnTo>
                    <a:pt x="117792" y="710543"/>
                  </a:lnTo>
                  <a:lnTo>
                    <a:pt x="127508" y="711707"/>
                  </a:lnTo>
                  <a:lnTo>
                    <a:pt x="105602" y="738685"/>
                  </a:lnTo>
                  <a:lnTo>
                    <a:pt x="75555" y="782306"/>
                  </a:lnTo>
                  <a:lnTo>
                    <a:pt x="60769" y="828373"/>
                  </a:lnTo>
                  <a:lnTo>
                    <a:pt x="61007" y="841984"/>
                  </a:lnTo>
                  <a:lnTo>
                    <a:pt x="95948" y="895826"/>
                  </a:lnTo>
                  <a:lnTo>
                    <a:pt x="165226" y="926973"/>
                  </a:lnTo>
                  <a:lnTo>
                    <a:pt x="202745" y="936432"/>
                  </a:lnTo>
                  <a:lnTo>
                    <a:pt x="245190" y="943734"/>
                  </a:lnTo>
                  <a:lnTo>
                    <a:pt x="292548" y="948580"/>
                  </a:lnTo>
                  <a:lnTo>
                    <a:pt x="344807" y="950670"/>
                  </a:lnTo>
                  <a:lnTo>
                    <a:pt x="401955" y="949705"/>
                  </a:lnTo>
                  <a:lnTo>
                    <a:pt x="457816" y="945835"/>
                  </a:lnTo>
                  <a:lnTo>
                    <a:pt x="511066" y="939357"/>
                  </a:lnTo>
                  <a:lnTo>
                    <a:pt x="561657" y="930354"/>
                  </a:lnTo>
                  <a:lnTo>
                    <a:pt x="609538" y="918906"/>
                  </a:lnTo>
                  <a:lnTo>
                    <a:pt x="654661" y="905094"/>
                  </a:lnTo>
                  <a:lnTo>
                    <a:pt x="696976" y="889000"/>
                  </a:lnTo>
                  <a:lnTo>
                    <a:pt x="751437" y="861976"/>
                  </a:lnTo>
                  <a:lnTo>
                    <a:pt x="791841" y="833197"/>
                  </a:lnTo>
                  <a:lnTo>
                    <a:pt x="818426" y="803375"/>
                  </a:lnTo>
                  <a:lnTo>
                    <a:pt x="831429" y="773224"/>
                  </a:lnTo>
                  <a:lnTo>
                    <a:pt x="831088" y="743457"/>
                  </a:lnTo>
                  <a:lnTo>
                    <a:pt x="813260" y="696801"/>
                  </a:lnTo>
                  <a:lnTo>
                    <a:pt x="782955" y="657859"/>
                  </a:lnTo>
                  <a:lnTo>
                    <a:pt x="747172" y="630761"/>
                  </a:lnTo>
                  <a:lnTo>
                    <a:pt x="702817" y="611758"/>
                  </a:lnTo>
                  <a:lnTo>
                    <a:pt x="715349" y="581600"/>
                  </a:lnTo>
                  <a:lnTo>
                    <a:pt x="727535" y="550989"/>
                  </a:lnTo>
                  <a:lnTo>
                    <a:pt x="739554" y="519997"/>
                  </a:lnTo>
                  <a:lnTo>
                    <a:pt x="751586" y="488695"/>
                  </a:lnTo>
                  <a:close/>
                </a:path>
              </a:pathLst>
            </a:custGeom>
            <a:ln w="12192">
              <a:solidFill>
                <a:srgbClr val="000000"/>
              </a:solidFill>
            </a:ln>
          </p:spPr>
          <p:txBody>
            <a:bodyPr wrap="square" lIns="0" tIns="0" rIns="0" bIns="0" rtlCol="0"/>
            <a:lstStyle/>
            <a:p>
              <a:endParaRPr/>
            </a:p>
          </p:txBody>
        </p:sp>
        <p:sp>
          <p:nvSpPr>
            <p:cNvPr id="7" name="object 7"/>
            <p:cNvSpPr/>
            <p:nvPr/>
          </p:nvSpPr>
          <p:spPr>
            <a:xfrm>
              <a:off x="6545706" y="1698117"/>
              <a:ext cx="213868" cy="92964"/>
            </a:xfrm>
            <a:prstGeom prst="rect">
              <a:avLst/>
            </a:prstGeom>
            <a:blipFill>
              <a:blip r:embed="rId5" cstate="print"/>
              <a:stretch>
                <a:fillRect/>
              </a:stretch>
            </a:blipFill>
          </p:spPr>
          <p:txBody>
            <a:bodyPr wrap="square" lIns="0" tIns="0" rIns="0" bIns="0" rtlCol="0"/>
            <a:lstStyle/>
            <a:p>
              <a:endParaRPr/>
            </a:p>
          </p:txBody>
        </p:sp>
        <p:sp>
          <p:nvSpPr>
            <p:cNvPr id="8" name="object 8"/>
            <p:cNvSpPr/>
            <p:nvPr/>
          </p:nvSpPr>
          <p:spPr>
            <a:xfrm>
              <a:off x="7061454" y="633348"/>
              <a:ext cx="1586230" cy="1250315"/>
            </a:xfrm>
            <a:custGeom>
              <a:avLst/>
              <a:gdLst/>
              <a:ahLst/>
              <a:cxnLst/>
              <a:rect l="l" t="t" r="r" b="b"/>
              <a:pathLst>
                <a:path w="1586229" h="1250314">
                  <a:moveTo>
                    <a:pt x="780923" y="67817"/>
                  </a:moveTo>
                  <a:lnTo>
                    <a:pt x="804812" y="98484"/>
                  </a:lnTo>
                  <a:lnTo>
                    <a:pt x="827928" y="135223"/>
                  </a:lnTo>
                  <a:lnTo>
                    <a:pt x="850306" y="178010"/>
                  </a:lnTo>
                  <a:lnTo>
                    <a:pt x="871981" y="226822"/>
                  </a:lnTo>
                  <a:lnTo>
                    <a:pt x="891650" y="279785"/>
                  </a:lnTo>
                  <a:lnTo>
                    <a:pt x="904819" y="318228"/>
                  </a:lnTo>
                  <a:lnTo>
                    <a:pt x="920222" y="364642"/>
                  </a:lnTo>
                  <a:lnTo>
                    <a:pt x="937870" y="419025"/>
                  </a:lnTo>
                  <a:lnTo>
                    <a:pt x="957770" y="481374"/>
                  </a:lnTo>
                  <a:lnTo>
                    <a:pt x="979931" y="551688"/>
                  </a:lnTo>
                  <a:lnTo>
                    <a:pt x="1002722" y="601589"/>
                  </a:lnTo>
                  <a:lnTo>
                    <a:pt x="1023858" y="639429"/>
                  </a:lnTo>
                  <a:lnTo>
                    <a:pt x="1061212" y="678688"/>
                  </a:lnTo>
                  <a:lnTo>
                    <a:pt x="1088374" y="683783"/>
                  </a:lnTo>
                  <a:lnTo>
                    <a:pt x="1101056" y="680384"/>
                  </a:lnTo>
                  <a:lnTo>
                    <a:pt x="1138332" y="652414"/>
                  </a:lnTo>
                  <a:lnTo>
                    <a:pt x="1163320" y="631571"/>
                  </a:lnTo>
                  <a:lnTo>
                    <a:pt x="1175468" y="621430"/>
                  </a:lnTo>
                  <a:lnTo>
                    <a:pt x="1211579" y="590676"/>
                  </a:lnTo>
                  <a:lnTo>
                    <a:pt x="1248622" y="558475"/>
                  </a:lnTo>
                  <a:lnTo>
                    <a:pt x="1285275" y="525801"/>
                  </a:lnTo>
                  <a:lnTo>
                    <a:pt x="1321553" y="492684"/>
                  </a:lnTo>
                  <a:lnTo>
                    <a:pt x="1357471" y="459152"/>
                  </a:lnTo>
                  <a:lnTo>
                    <a:pt x="1393043" y="425233"/>
                  </a:lnTo>
                  <a:lnTo>
                    <a:pt x="1428285" y="390955"/>
                  </a:lnTo>
                  <a:lnTo>
                    <a:pt x="1463212" y="356347"/>
                  </a:lnTo>
                  <a:lnTo>
                    <a:pt x="1497838" y="321437"/>
                  </a:lnTo>
                  <a:lnTo>
                    <a:pt x="1483719" y="280767"/>
                  </a:lnTo>
                  <a:lnTo>
                    <a:pt x="1453671" y="222335"/>
                  </a:lnTo>
                  <a:lnTo>
                    <a:pt x="1423933" y="195341"/>
                  </a:lnTo>
                  <a:lnTo>
                    <a:pt x="1379599" y="180308"/>
                  </a:lnTo>
                  <a:lnTo>
                    <a:pt x="1349121" y="174625"/>
                  </a:lnTo>
                  <a:lnTo>
                    <a:pt x="1352270" y="131141"/>
                  </a:lnTo>
                  <a:lnTo>
                    <a:pt x="1355264" y="87550"/>
                  </a:lnTo>
                  <a:lnTo>
                    <a:pt x="1358139" y="43840"/>
                  </a:lnTo>
                  <a:lnTo>
                    <a:pt x="1360931" y="0"/>
                  </a:lnTo>
                  <a:lnTo>
                    <a:pt x="1391296" y="9794"/>
                  </a:lnTo>
                  <a:lnTo>
                    <a:pt x="1435977" y="32432"/>
                  </a:lnTo>
                  <a:lnTo>
                    <a:pt x="1468338" y="70945"/>
                  </a:lnTo>
                  <a:lnTo>
                    <a:pt x="1487265" y="108712"/>
                  </a:lnTo>
                  <a:lnTo>
                    <a:pt x="1507097" y="158384"/>
                  </a:lnTo>
                  <a:lnTo>
                    <a:pt x="1527810" y="219963"/>
                  </a:lnTo>
                  <a:lnTo>
                    <a:pt x="1542363" y="266255"/>
                  </a:lnTo>
                  <a:lnTo>
                    <a:pt x="1556893" y="312546"/>
                  </a:lnTo>
                  <a:lnTo>
                    <a:pt x="1571422" y="358838"/>
                  </a:lnTo>
                  <a:lnTo>
                    <a:pt x="1585976" y="405129"/>
                  </a:lnTo>
                  <a:lnTo>
                    <a:pt x="1549910" y="441240"/>
                  </a:lnTo>
                  <a:lnTo>
                    <a:pt x="1513503" y="476995"/>
                  </a:lnTo>
                  <a:lnTo>
                    <a:pt x="1476741" y="512369"/>
                  </a:lnTo>
                  <a:lnTo>
                    <a:pt x="1439613" y="547335"/>
                  </a:lnTo>
                  <a:lnTo>
                    <a:pt x="1402105" y="581868"/>
                  </a:lnTo>
                  <a:lnTo>
                    <a:pt x="1364205" y="615940"/>
                  </a:lnTo>
                  <a:lnTo>
                    <a:pt x="1325901" y="649526"/>
                  </a:lnTo>
                  <a:lnTo>
                    <a:pt x="1287180" y="682601"/>
                  </a:lnTo>
                  <a:lnTo>
                    <a:pt x="1248028" y="715137"/>
                  </a:lnTo>
                  <a:lnTo>
                    <a:pt x="1211345" y="744908"/>
                  </a:lnTo>
                  <a:lnTo>
                    <a:pt x="1173575" y="774858"/>
                  </a:lnTo>
                  <a:lnTo>
                    <a:pt x="1123809" y="810214"/>
                  </a:lnTo>
                  <a:lnTo>
                    <a:pt x="1078712" y="820965"/>
                  </a:lnTo>
                  <a:lnTo>
                    <a:pt x="1057782" y="816483"/>
                  </a:lnTo>
                  <a:lnTo>
                    <a:pt x="1023143" y="792845"/>
                  </a:lnTo>
                  <a:lnTo>
                    <a:pt x="990600" y="748538"/>
                  </a:lnTo>
                  <a:lnTo>
                    <a:pt x="958707" y="685736"/>
                  </a:lnTo>
                  <a:lnTo>
                    <a:pt x="942468" y="647882"/>
                  </a:lnTo>
                  <a:lnTo>
                    <a:pt x="925956" y="605789"/>
                  </a:lnTo>
                  <a:lnTo>
                    <a:pt x="913213" y="569148"/>
                  </a:lnTo>
                  <a:lnTo>
                    <a:pt x="900303" y="532018"/>
                  </a:lnTo>
                  <a:lnTo>
                    <a:pt x="887202" y="494436"/>
                  </a:lnTo>
                  <a:lnTo>
                    <a:pt x="873887" y="456438"/>
                  </a:lnTo>
                  <a:lnTo>
                    <a:pt x="849280" y="390429"/>
                  </a:lnTo>
                  <a:lnTo>
                    <a:pt x="828675" y="345186"/>
                  </a:lnTo>
                  <a:lnTo>
                    <a:pt x="800242" y="304145"/>
                  </a:lnTo>
                  <a:lnTo>
                    <a:pt x="764270" y="282130"/>
                  </a:lnTo>
                  <a:lnTo>
                    <a:pt x="733298" y="278256"/>
                  </a:lnTo>
                  <a:lnTo>
                    <a:pt x="745829" y="226230"/>
                  </a:lnTo>
                  <a:lnTo>
                    <a:pt x="757920" y="173799"/>
                  </a:lnTo>
                  <a:lnTo>
                    <a:pt x="769606" y="120987"/>
                  </a:lnTo>
                  <a:lnTo>
                    <a:pt x="780923" y="67817"/>
                  </a:lnTo>
                  <a:close/>
                </a:path>
                <a:path w="1586229" h="1250314">
                  <a:moveTo>
                    <a:pt x="76580" y="649731"/>
                  </a:moveTo>
                  <a:lnTo>
                    <a:pt x="119761" y="703516"/>
                  </a:lnTo>
                  <a:lnTo>
                    <a:pt x="139053" y="737564"/>
                  </a:lnTo>
                  <a:lnTo>
                    <a:pt x="156845" y="776351"/>
                  </a:lnTo>
                  <a:lnTo>
                    <a:pt x="179721" y="842195"/>
                  </a:lnTo>
                  <a:lnTo>
                    <a:pt x="195533" y="893650"/>
                  </a:lnTo>
                  <a:lnTo>
                    <a:pt x="214277" y="957467"/>
                  </a:lnTo>
                  <a:lnTo>
                    <a:pt x="235966" y="1033652"/>
                  </a:lnTo>
                  <a:lnTo>
                    <a:pt x="254783" y="1073906"/>
                  </a:lnTo>
                  <a:lnTo>
                    <a:pt x="291133" y="1126503"/>
                  </a:lnTo>
                  <a:lnTo>
                    <a:pt x="337311" y="1145365"/>
                  </a:lnTo>
                  <a:lnTo>
                    <a:pt x="351313" y="1144057"/>
                  </a:lnTo>
                  <a:lnTo>
                    <a:pt x="394493" y="1126188"/>
                  </a:lnTo>
                  <a:lnTo>
                    <a:pt x="437840" y="1105787"/>
                  </a:lnTo>
                  <a:lnTo>
                    <a:pt x="480060" y="1085088"/>
                  </a:lnTo>
                  <a:lnTo>
                    <a:pt x="523489" y="1063068"/>
                  </a:lnTo>
                  <a:lnTo>
                    <a:pt x="566537" y="1040282"/>
                  </a:lnTo>
                  <a:lnTo>
                    <a:pt x="609212" y="1016773"/>
                  </a:lnTo>
                  <a:lnTo>
                    <a:pt x="651525" y="992584"/>
                  </a:lnTo>
                  <a:lnTo>
                    <a:pt x="693488" y="967758"/>
                  </a:lnTo>
                  <a:lnTo>
                    <a:pt x="735109" y="942338"/>
                  </a:lnTo>
                  <a:lnTo>
                    <a:pt x="776400" y="916367"/>
                  </a:lnTo>
                  <a:lnTo>
                    <a:pt x="817372" y="889888"/>
                  </a:lnTo>
                  <a:lnTo>
                    <a:pt x="806576" y="854753"/>
                  </a:lnTo>
                  <a:lnTo>
                    <a:pt x="780653" y="803628"/>
                  </a:lnTo>
                  <a:lnTo>
                    <a:pt x="731805" y="771191"/>
                  </a:lnTo>
                  <a:lnTo>
                    <a:pt x="673989" y="757554"/>
                  </a:lnTo>
                  <a:lnTo>
                    <a:pt x="682081" y="721413"/>
                  </a:lnTo>
                  <a:lnTo>
                    <a:pt x="689864" y="685022"/>
                  </a:lnTo>
                  <a:lnTo>
                    <a:pt x="697456" y="648416"/>
                  </a:lnTo>
                  <a:lnTo>
                    <a:pt x="704976" y="611631"/>
                  </a:lnTo>
                  <a:lnTo>
                    <a:pt x="736322" y="620984"/>
                  </a:lnTo>
                  <a:lnTo>
                    <a:pt x="781486" y="642117"/>
                  </a:lnTo>
                  <a:lnTo>
                    <a:pt x="812077" y="676417"/>
                  </a:lnTo>
                  <a:lnTo>
                    <a:pt x="844478" y="752983"/>
                  </a:lnTo>
                  <a:lnTo>
                    <a:pt x="860298" y="806576"/>
                  </a:lnTo>
                  <a:lnTo>
                    <a:pt x="871134" y="846772"/>
                  </a:lnTo>
                  <a:lnTo>
                    <a:pt x="881935" y="886968"/>
                  </a:lnTo>
                  <a:lnTo>
                    <a:pt x="892712" y="927163"/>
                  </a:lnTo>
                  <a:lnTo>
                    <a:pt x="903477" y="967359"/>
                  </a:lnTo>
                  <a:lnTo>
                    <a:pt x="860669" y="994418"/>
                  </a:lnTo>
                  <a:lnTo>
                    <a:pt x="817499" y="1020881"/>
                  </a:lnTo>
                  <a:lnTo>
                    <a:pt x="773966" y="1046715"/>
                  </a:lnTo>
                  <a:lnTo>
                    <a:pt x="730066" y="1071887"/>
                  </a:lnTo>
                  <a:lnTo>
                    <a:pt x="685795" y="1096365"/>
                  </a:lnTo>
                  <a:lnTo>
                    <a:pt x="641152" y="1120116"/>
                  </a:lnTo>
                  <a:lnTo>
                    <a:pt x="596132" y="1143109"/>
                  </a:lnTo>
                  <a:lnTo>
                    <a:pt x="550733" y="1165310"/>
                  </a:lnTo>
                  <a:lnTo>
                    <a:pt x="504951" y="1186688"/>
                  </a:lnTo>
                  <a:lnTo>
                    <a:pt x="462160" y="1205958"/>
                  </a:lnTo>
                  <a:lnTo>
                    <a:pt x="418195" y="1224914"/>
                  </a:lnTo>
                  <a:lnTo>
                    <a:pt x="360850" y="1246239"/>
                  </a:lnTo>
                  <a:lnTo>
                    <a:pt x="335089" y="1250124"/>
                  </a:lnTo>
                  <a:lnTo>
                    <a:pt x="311233" y="1249056"/>
                  </a:lnTo>
                  <a:lnTo>
                    <a:pt x="271529" y="1234189"/>
                  </a:lnTo>
                  <a:lnTo>
                    <a:pt x="239406" y="1204591"/>
                  </a:lnTo>
                  <a:lnTo>
                    <a:pt x="211262" y="1160412"/>
                  </a:lnTo>
                  <a:lnTo>
                    <a:pt x="184715" y="1103227"/>
                  </a:lnTo>
                  <a:lnTo>
                    <a:pt x="162107" y="1040989"/>
                  </a:lnTo>
                  <a:lnTo>
                    <a:pt x="152368" y="1011761"/>
                  </a:lnTo>
                  <a:lnTo>
                    <a:pt x="132461" y="952246"/>
                  </a:lnTo>
                  <a:lnTo>
                    <a:pt x="113347" y="900382"/>
                  </a:lnTo>
                  <a:lnTo>
                    <a:pt x="96139" y="864615"/>
                  </a:lnTo>
                  <a:lnTo>
                    <a:pt x="70028" y="831647"/>
                  </a:lnTo>
                  <a:lnTo>
                    <a:pt x="33369" y="812800"/>
                  </a:lnTo>
                  <a:lnTo>
                    <a:pt x="0" y="807974"/>
                  </a:lnTo>
                  <a:lnTo>
                    <a:pt x="19752" y="769354"/>
                  </a:lnTo>
                  <a:lnTo>
                    <a:pt x="39052" y="730091"/>
                  </a:lnTo>
                  <a:lnTo>
                    <a:pt x="57971" y="690209"/>
                  </a:lnTo>
                  <a:lnTo>
                    <a:pt x="76580" y="649731"/>
                  </a:lnTo>
                  <a:close/>
                </a:path>
              </a:pathLst>
            </a:custGeom>
            <a:ln w="12192">
              <a:solidFill>
                <a:srgbClr val="000000"/>
              </a:solidFill>
            </a:ln>
          </p:spPr>
          <p:txBody>
            <a:bodyPr wrap="square" lIns="0" tIns="0" rIns="0" bIns="0" rtlCol="0"/>
            <a:lstStyle/>
            <a:p>
              <a:endParaRPr/>
            </a:p>
          </p:txBody>
        </p:sp>
      </p:gr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bject 5"/>
          <p:cNvSpPr txBox="1"/>
          <p:nvPr/>
        </p:nvSpPr>
        <p:spPr>
          <a:xfrm>
            <a:off x="8643619" y="6258559"/>
            <a:ext cx="205740" cy="415290"/>
          </a:xfrm>
          <a:prstGeom prst="rect">
            <a:avLst/>
          </a:prstGeom>
        </p:spPr>
        <p:txBody>
          <a:bodyPr vert="horz" wrap="square" lIns="0" tIns="13335" rIns="0" bIns="0" rtlCol="0">
            <a:spAutoFit/>
          </a:bodyPr>
          <a:lstStyle/>
          <a:p>
            <a:pPr marL="12700">
              <a:lnSpc>
                <a:spcPct val="100000"/>
              </a:lnSpc>
              <a:spcBef>
                <a:spcPts val="105"/>
              </a:spcBef>
            </a:pPr>
            <a:r>
              <a:rPr sz="2550" spc="-665" dirty="0">
                <a:solidFill>
                  <a:srgbClr val="3891A7"/>
                </a:solidFill>
                <a:latin typeface="Arial"/>
                <a:cs typeface="Arial"/>
              </a:rPr>
              <a:t></a:t>
            </a:r>
            <a:endParaRPr sz="2550">
              <a:latin typeface="Arial"/>
              <a:cs typeface="Arial"/>
            </a:endParaRPr>
          </a:p>
        </p:txBody>
      </p:sp>
      <p:sp>
        <p:nvSpPr>
          <p:cNvPr id="7" name="TextBox 6"/>
          <p:cNvSpPr txBox="1"/>
          <p:nvPr/>
        </p:nvSpPr>
        <p:spPr>
          <a:xfrm>
            <a:off x="1828800" y="1066799"/>
            <a:ext cx="6814819" cy="3416320"/>
          </a:xfrm>
          <a:prstGeom prst="rect">
            <a:avLst/>
          </a:prstGeom>
          <a:noFill/>
        </p:spPr>
        <p:txBody>
          <a:bodyPr wrap="square" rtlCol="0">
            <a:spAutoFit/>
          </a:bodyPr>
          <a:lstStyle/>
          <a:p>
            <a:pPr algn="ctr" rtl="1">
              <a:lnSpc>
                <a:spcPct val="150000"/>
              </a:lnSpc>
            </a:pPr>
            <a:r>
              <a:rPr lang="fa-IR" sz="2400" b="1" dirty="0" smtClean="0">
                <a:cs typeface="B Nazanin" panose="00000400000000000000" pitchFamily="2" charset="-78"/>
              </a:rPr>
              <a:t>بررسی هورمونی</a:t>
            </a:r>
          </a:p>
          <a:p>
            <a:pPr algn="ctr" rtl="1">
              <a:lnSpc>
                <a:spcPct val="150000"/>
              </a:lnSpc>
            </a:pPr>
            <a:endParaRPr lang="en-US" sz="2400" b="1" dirty="0" smtClean="0">
              <a:cs typeface="B Nazanin" panose="00000400000000000000" pitchFamily="2" charset="-78"/>
            </a:endParaRPr>
          </a:p>
          <a:p>
            <a:pPr algn="r" rtl="1">
              <a:lnSpc>
                <a:spcPct val="150000"/>
              </a:lnSpc>
            </a:pPr>
            <a:r>
              <a:rPr lang="fa-IR" sz="2400" b="1" dirty="0" smtClean="0">
                <a:cs typeface="B Nazanin" panose="00000400000000000000" pitchFamily="2" charset="-78"/>
              </a:rPr>
              <a:t> 1 -شرح حال و یا معاینه بیمار حاکی از احتمال اشکال هورمونی باشد.(کاهش میل و توانایی جنسی- وجود ژنیکوماستی) </a:t>
            </a:r>
            <a:endParaRPr lang="en-US" sz="2400" b="1" dirty="0" smtClean="0">
              <a:cs typeface="B Nazanin" panose="00000400000000000000" pitchFamily="2" charset="-78"/>
            </a:endParaRPr>
          </a:p>
          <a:p>
            <a:pPr algn="r" rtl="1">
              <a:lnSpc>
                <a:spcPct val="150000"/>
              </a:lnSpc>
            </a:pPr>
            <a:r>
              <a:rPr lang="fa-IR" sz="2400" b="1" dirty="0" smtClean="0">
                <a:cs typeface="B Nazanin" panose="00000400000000000000" pitchFamily="2" charset="-78"/>
              </a:rPr>
              <a:t>2 -آزو اسپرمی یا اولیگواسپرمی زیر 10 ملیون در میلی لیتر </a:t>
            </a:r>
            <a:r>
              <a:rPr lang="en-US" sz="2400" b="1" dirty="0" smtClean="0">
                <a:cs typeface="B Nazanin" panose="00000400000000000000" pitchFamily="2" charset="-78"/>
              </a:rPr>
              <a:t>FSH,LH,T,TFT, PRL</a:t>
            </a:r>
            <a:endParaRPr lang="en-US" sz="2400" b="1" dirty="0">
              <a:cs typeface="B Nazanin" panose="00000400000000000000" pitchFamily="2" charset="-78"/>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1752600" y="1139874"/>
            <a:ext cx="6629400" cy="3785652"/>
          </a:xfrm>
          <a:prstGeom prst="rect">
            <a:avLst/>
          </a:prstGeom>
          <a:noFill/>
        </p:spPr>
        <p:txBody>
          <a:bodyPr wrap="square" rtlCol="0">
            <a:spAutoFit/>
          </a:bodyPr>
          <a:lstStyle/>
          <a:p>
            <a:pPr algn="ctr" rtl="1">
              <a:lnSpc>
                <a:spcPct val="200000"/>
              </a:lnSpc>
            </a:pPr>
            <a:r>
              <a:rPr lang="fa-IR" sz="2400" b="1" dirty="0" smtClean="0">
                <a:cs typeface="B Nazanin" panose="00000400000000000000" pitchFamily="2" charset="-78"/>
              </a:rPr>
              <a:t>آزمایش های ژنتیک </a:t>
            </a:r>
          </a:p>
          <a:p>
            <a:pPr algn="ctr" rtl="1">
              <a:lnSpc>
                <a:spcPct val="200000"/>
              </a:lnSpc>
            </a:pPr>
            <a:endParaRPr lang="fa-IR" sz="2400" b="1" dirty="0" smtClean="0">
              <a:cs typeface="B Nazanin" panose="00000400000000000000" pitchFamily="2" charset="-78"/>
            </a:endParaRPr>
          </a:p>
          <a:p>
            <a:pPr algn="r" rtl="1">
              <a:lnSpc>
                <a:spcPct val="200000"/>
              </a:lnSpc>
            </a:pPr>
            <a:r>
              <a:rPr lang="fa-IR" sz="2400" b="1" dirty="0" smtClean="0">
                <a:cs typeface="B Nazanin" panose="00000400000000000000" pitchFamily="2" charset="-78"/>
              </a:rPr>
              <a:t>بررسی کاریوتیپ در مردان آزواسپرم یا با اولیگو اسپرمی شدید </a:t>
            </a:r>
          </a:p>
          <a:p>
            <a:pPr algn="r" rtl="1">
              <a:lnSpc>
                <a:spcPct val="200000"/>
              </a:lnSpc>
            </a:pPr>
            <a:endParaRPr lang="fa-IR" sz="2400" b="1" dirty="0">
              <a:cs typeface="B Nazanin" panose="00000400000000000000" pitchFamily="2" charset="-78"/>
            </a:endParaRPr>
          </a:p>
          <a:p>
            <a:pPr algn="r" rtl="1">
              <a:lnSpc>
                <a:spcPct val="200000"/>
              </a:lnSpc>
            </a:pPr>
            <a:r>
              <a:rPr lang="fa-IR" sz="2400" b="1" dirty="0" smtClean="0">
                <a:cs typeface="B Nazanin" panose="00000400000000000000" pitchFamily="2" charset="-78"/>
              </a:rPr>
              <a:t>سقط مکرر</a:t>
            </a:r>
            <a:endParaRPr lang="en-US" sz="2400" b="1" dirty="0">
              <a:cs typeface="B Nazanin" panose="00000400000000000000" pitchFamily="2" charset="-78"/>
            </a:endParaRPr>
          </a:p>
        </p:txBody>
      </p:sp>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oncourse">
  <a:themeElements>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Concourse">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95000" t="-106500" r="5000" b="2065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Concourse</Template>
  <TotalTime>190</TotalTime>
  <Words>2138</Words>
  <Application>Microsoft Office PowerPoint</Application>
  <PresentationFormat>On-screen Show (4:3)</PresentationFormat>
  <Paragraphs>280</Paragraphs>
  <Slides>72</Slides>
  <Notes>0</Notes>
  <HiddenSlides>0</HiddenSlides>
  <MMClips>0</MMClips>
  <ScaleCrop>false</ScaleCrop>
  <HeadingPairs>
    <vt:vector size="4" baseType="variant">
      <vt:variant>
        <vt:lpstr>Theme</vt:lpstr>
      </vt:variant>
      <vt:variant>
        <vt:i4>1</vt:i4>
      </vt:variant>
      <vt:variant>
        <vt:lpstr>Slide Titles</vt:lpstr>
      </vt:variant>
      <vt:variant>
        <vt:i4>72</vt:i4>
      </vt:variant>
    </vt:vector>
  </HeadingPairs>
  <TitlesOfParts>
    <vt:vector size="73" baseType="lpstr">
      <vt:lpstr>Concourse</vt:lpstr>
      <vt:lpstr>Slide 1</vt:lpstr>
      <vt:lpstr>Slide 2</vt:lpstr>
      <vt:lpstr>Slide 3</vt:lpstr>
      <vt:lpstr>Slide 4</vt:lpstr>
      <vt:lpstr>Prognostic factors</vt:lpstr>
      <vt:lpstr>Slide 6</vt:lpstr>
      <vt:lpstr>Slide 7</vt:lpstr>
      <vt:lpstr>Slide 8</vt:lpstr>
      <vt:lpstr>Slide 9</vt:lpstr>
      <vt:lpstr>Slide 10</vt:lpstr>
      <vt:lpstr>Lower reference limits (5th centiles and their 95% confidence intervals) for semen characteristics.</vt:lpstr>
      <vt:lpstr>Slide 12</vt:lpstr>
      <vt:lpstr>Slide 13</vt:lpstr>
      <vt:lpstr>Slide 14</vt:lpstr>
      <vt:lpstr>TESTICULAR DEFICIENCY  (SPERMATOGENIC FAILURE)</vt:lpstr>
      <vt:lpstr>History and physical examination</vt:lpstr>
      <vt:lpstr>Slide 17</vt:lpstr>
      <vt:lpstr>Slide 18</vt:lpstr>
      <vt:lpstr>Slide 19</vt:lpstr>
      <vt:lpstr>Slide 20</vt:lpstr>
      <vt:lpstr>Slide 21</vt:lpstr>
      <vt:lpstr>Slide 22</vt:lpstr>
      <vt:lpstr>Slide 23</vt:lpstr>
      <vt:lpstr>Slide 24</vt:lpstr>
      <vt:lpstr>Slide 25</vt:lpstr>
      <vt:lpstr>Slide 26</vt:lpstr>
      <vt:lpstr>Slide 27</vt:lpstr>
      <vt:lpstr>Slide 28</vt:lpstr>
      <vt:lpstr>Slide 29</vt:lpstr>
      <vt:lpstr>Slide 30</vt:lpstr>
      <vt:lpstr>Environmental Factors</vt:lpstr>
      <vt:lpstr> Mobile Phone Radiation Induces Reactive</vt:lpstr>
      <vt:lpstr>Laptop</vt:lpstr>
      <vt:lpstr>Slide 34</vt:lpstr>
      <vt:lpstr>Slide 35</vt:lpstr>
      <vt:lpstr>Introduction</vt:lpstr>
      <vt:lpstr>Slide 37</vt:lpstr>
      <vt:lpstr>Slide 38</vt:lpstr>
      <vt:lpstr>Slide 39</vt:lpstr>
      <vt:lpstr>Symptoms</vt:lpstr>
      <vt:lpstr>Symptoms- (Severe Pain During UTI)</vt:lpstr>
      <vt:lpstr>Management of  Uncomplicated  Urinary Tract Infection</vt:lpstr>
      <vt:lpstr>Antimicrobials------------------------(Q-BACTS)</vt:lpstr>
      <vt:lpstr>Infection in males</vt:lpstr>
      <vt:lpstr>Infection in males</vt:lpstr>
      <vt:lpstr>Relapses</vt:lpstr>
      <vt:lpstr>Slide 47</vt:lpstr>
      <vt:lpstr>UROEPITHELIAL TUMORS</vt:lpstr>
      <vt:lpstr>UROEPITHELIAL TUMORS RISK FACTORS</vt:lpstr>
      <vt:lpstr>Slide 50</vt:lpstr>
      <vt:lpstr>Slide 51</vt:lpstr>
      <vt:lpstr>Slide 52</vt:lpstr>
      <vt:lpstr>Slide 53</vt:lpstr>
      <vt:lpstr>Slide 54</vt:lpstr>
      <vt:lpstr>Slide 55</vt:lpstr>
      <vt:lpstr>Slide 56</vt:lpstr>
      <vt:lpstr>Slide 57</vt:lpstr>
      <vt:lpstr>Slide 58</vt:lpstr>
      <vt:lpstr>Slide 59</vt:lpstr>
      <vt:lpstr>Slide 60</vt:lpstr>
      <vt:lpstr>Slide 61</vt:lpstr>
      <vt:lpstr>Slide 62</vt:lpstr>
      <vt:lpstr>Slide 63</vt:lpstr>
      <vt:lpstr>Slide 64</vt:lpstr>
      <vt:lpstr>BPH</vt:lpstr>
      <vt:lpstr>Slide 66</vt:lpstr>
      <vt:lpstr>Slide 67</vt:lpstr>
      <vt:lpstr>Slide 68</vt:lpstr>
      <vt:lpstr>Slide 69</vt:lpstr>
      <vt:lpstr>Slide 70</vt:lpstr>
      <vt:lpstr>Slide 71</vt:lpstr>
      <vt:lpstr>Slide 72</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fotovat</dc:creator>
  <cp:lastModifiedBy>fotovat</cp:lastModifiedBy>
  <cp:revision>18</cp:revision>
  <dcterms:created xsi:type="dcterms:W3CDTF">2021-11-15T04:43:25Z</dcterms:created>
  <dcterms:modified xsi:type="dcterms:W3CDTF">2021-11-17T18:38:18Z</dcterms:modified>
</cp:coreProperties>
</file>